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9" r:id="rId21"/>
    <p:sldId id="280" r:id="rId22"/>
    <p:sldId id="281" r:id="rId23"/>
    <p:sldId id="282" r:id="rId24"/>
    <p:sldId id="283" r:id="rId25"/>
    <p:sldId id="285" r:id="rId26"/>
    <p:sldId id="284" r:id="rId27"/>
    <p:sldId id="275" r:id="rId28"/>
    <p:sldId id="276" r:id="rId29"/>
    <p:sldId id="277" r:id="rId30"/>
    <p:sldId id="278" r:id="rId31"/>
  </p:sldIdLst>
  <p:sldSz cx="14630400" cy="8229600"/>
  <p:notesSz cx="8229600" cy="14630400"/>
  <p:embeddedFontLst>
    <p:embeddedFont>
      <p:font typeface="Aharoni" panose="02010803020104030203" pitchFamily="2" charset="-79"/>
      <p:bold r:id="rId33"/>
    </p:embeddedFont>
    <p:embeddedFont>
      <p:font typeface="Inconsolata" pitchFamily="49" charset="77"/>
      <p:regular r:id="rId34"/>
    </p:embeddedFont>
    <p:embeddedFont>
      <p:font typeface="Montserrat" pitchFamily="2" charset="77"/>
      <p:regular r:id="rId35"/>
      <p:bold r:id="rId36"/>
      <p:italic r:id="rId37"/>
      <p:boldItalic r:id="rId38"/>
    </p:embeddedFont>
    <p:embeddedFont>
      <p:font typeface="Montserrat Black" panose="020F0502020204030204" pitchFamily="34" charset="0"/>
      <p:regular r:id="rId39"/>
      <p:bold r:id="rId40"/>
      <p:italic r:id="rId41"/>
      <p:boldItalic r:id="rId42"/>
    </p:embeddedFont>
  </p:embeddedFontLst>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0"/>
    <p:restoredTop sz="94610"/>
  </p:normalViewPr>
  <p:slideViewPr>
    <p:cSldViewPr snapToGrid="0" snapToObjects="1">
      <p:cViewPr>
        <p:scale>
          <a:sx n="111" d="100"/>
          <a:sy n="111" d="100"/>
        </p:scale>
        <p:origin x="120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44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523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Loan Default Dataset Analysis</a:t>
            </a:r>
            <a:endParaRPr lang="en-US" sz="4450" dirty="0"/>
          </a:p>
        </p:txBody>
      </p:sp>
      <p:sp>
        <p:nvSpPr>
          <p:cNvPr id="4" name="Text 1"/>
          <p:cNvSpPr/>
          <p:nvPr/>
        </p:nvSpPr>
        <p:spPr>
          <a:xfrm>
            <a:off x="793790" y="2692956"/>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An in-depth look at the factors that predict loan default risk using real-world data and machine learning models.</a:t>
            </a:r>
            <a:endParaRPr lang="en-US" sz="2000" dirty="0"/>
          </a:p>
        </p:txBody>
      </p:sp>
      <p:sp>
        <p:nvSpPr>
          <p:cNvPr id="5" name="Text 2"/>
          <p:cNvSpPr/>
          <p:nvPr/>
        </p:nvSpPr>
        <p:spPr>
          <a:xfrm>
            <a:off x="793790" y="3758922"/>
            <a:ext cx="7556421" cy="978218"/>
          </a:xfrm>
          <a:prstGeom prst="rect">
            <a:avLst/>
          </a:prstGeom>
          <a:noFill/>
          <a:ln/>
        </p:spPr>
        <p:txBody>
          <a:bodyPr wrap="none" lIns="0" tIns="0" rIns="0" bIns="0" rtlCol="0" anchor="t"/>
          <a:lstStyle/>
          <a:p>
            <a:pPr marL="0" indent="0" algn="l">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BY : </a:t>
            </a:r>
            <a:endParaRPr lang="en-US" sz="6150" dirty="0"/>
          </a:p>
        </p:txBody>
      </p:sp>
      <p:sp>
        <p:nvSpPr>
          <p:cNvPr id="6" name="Text 3"/>
          <p:cNvSpPr/>
          <p:nvPr/>
        </p:nvSpPr>
        <p:spPr>
          <a:xfrm>
            <a:off x="793790" y="5077301"/>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MARIAM MOHAMED </a:t>
            </a:r>
            <a:endParaRPr lang="en-US" sz="2000" dirty="0"/>
          </a:p>
        </p:txBody>
      </p:sp>
      <p:sp>
        <p:nvSpPr>
          <p:cNvPr id="7" name="Text 4"/>
          <p:cNvSpPr/>
          <p:nvPr/>
        </p:nvSpPr>
        <p:spPr>
          <a:xfrm>
            <a:off x="793790" y="5695355"/>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MALK EMAD</a:t>
            </a:r>
            <a:endParaRPr lang="en-US" sz="2000" dirty="0"/>
          </a:p>
        </p:txBody>
      </p:sp>
      <p:sp>
        <p:nvSpPr>
          <p:cNvPr id="8" name="Text 5"/>
          <p:cNvSpPr/>
          <p:nvPr/>
        </p:nvSpPr>
        <p:spPr>
          <a:xfrm>
            <a:off x="793790" y="6313408"/>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BARAA MAGDY</a:t>
            </a:r>
            <a:endParaRPr lang="en-US" sz="2000" dirty="0"/>
          </a:p>
        </p:txBody>
      </p:sp>
      <p:sp>
        <p:nvSpPr>
          <p:cNvPr id="9" name="Text 6"/>
          <p:cNvSpPr/>
          <p:nvPr/>
        </p:nvSpPr>
        <p:spPr>
          <a:xfrm>
            <a:off x="793790" y="6931462"/>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TALAL ORABY</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2931" y="467558"/>
            <a:ext cx="5179933" cy="529352"/>
          </a:xfrm>
          <a:prstGeom prst="rect">
            <a:avLst/>
          </a:prstGeom>
          <a:noFill/>
          <a:ln/>
        </p:spPr>
        <p:txBody>
          <a:bodyPr wrap="none" lIns="0" tIns="0" rIns="0" bIns="0" rtlCol="0" anchor="t"/>
          <a:lstStyle/>
          <a:p>
            <a:pPr marL="0" indent="0" algn="l">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TYPE OF OWNERSHIP :</a:t>
            </a:r>
            <a:endParaRPr lang="en-US" sz="3300" dirty="0"/>
          </a:p>
        </p:txBody>
      </p:sp>
      <p:pic>
        <p:nvPicPr>
          <p:cNvPr id="3" name="Image 0" descr="preencoded.png"/>
          <p:cNvPicPr>
            <a:picLocks noChangeAspect="1"/>
          </p:cNvPicPr>
          <p:nvPr/>
        </p:nvPicPr>
        <p:blipFill>
          <a:blip r:embed="rId3"/>
          <a:stretch>
            <a:fillRect/>
          </a:stretch>
        </p:blipFill>
        <p:spPr>
          <a:xfrm>
            <a:off x="592931" y="1441490"/>
            <a:ext cx="4307324" cy="4307324"/>
          </a:xfrm>
          <a:prstGeom prst="rect">
            <a:avLst/>
          </a:prstGeom>
        </p:spPr>
      </p:pic>
      <p:sp>
        <p:nvSpPr>
          <p:cNvPr id="4" name="Text 1"/>
          <p:cNvSpPr/>
          <p:nvPr/>
        </p:nvSpPr>
        <p:spPr>
          <a:xfrm>
            <a:off x="592931" y="5939314"/>
            <a:ext cx="2117646" cy="264676"/>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PIE CHART</a:t>
            </a:r>
            <a:endParaRPr lang="en-US" sz="1650" dirty="0"/>
          </a:p>
        </p:txBody>
      </p:sp>
      <p:sp>
        <p:nvSpPr>
          <p:cNvPr id="5" name="Text 2"/>
          <p:cNvSpPr/>
          <p:nvPr/>
        </p:nvSpPr>
        <p:spPr>
          <a:xfrm>
            <a:off x="592931" y="6373297"/>
            <a:ext cx="6515695" cy="541972"/>
          </a:xfrm>
          <a:prstGeom prst="rect">
            <a:avLst/>
          </a:prstGeom>
          <a:noFill/>
          <a:ln/>
        </p:spPr>
        <p:txBody>
          <a:bodyPr wrap="squar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DISTRIBUTION OF TYPE OF HOME OWNERSHIP SHOWS THAT RENT IS THE MOST TYPE OF HOME OWNERSHIP</a:t>
            </a:r>
            <a:endParaRPr lang="en-US" sz="2000" dirty="0"/>
          </a:p>
        </p:txBody>
      </p:sp>
      <p:pic>
        <p:nvPicPr>
          <p:cNvPr id="6" name="Image 1" descr="preencoded.png"/>
          <p:cNvPicPr>
            <a:picLocks noChangeAspect="1"/>
          </p:cNvPicPr>
          <p:nvPr/>
        </p:nvPicPr>
        <p:blipFill>
          <a:blip r:embed="rId4"/>
          <a:stretch>
            <a:fillRect/>
          </a:stretch>
        </p:blipFill>
        <p:spPr>
          <a:xfrm>
            <a:off x="7529393" y="1441490"/>
            <a:ext cx="5003959" cy="4307205"/>
          </a:xfrm>
          <a:prstGeom prst="rect">
            <a:avLst/>
          </a:prstGeom>
        </p:spPr>
      </p:pic>
      <p:sp>
        <p:nvSpPr>
          <p:cNvPr id="7" name="Text 3"/>
          <p:cNvSpPr/>
          <p:nvPr/>
        </p:nvSpPr>
        <p:spPr>
          <a:xfrm>
            <a:off x="7529393" y="5939195"/>
            <a:ext cx="2117646" cy="264676"/>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BAR CHART</a:t>
            </a:r>
            <a:endParaRPr lang="en-US" sz="1650" dirty="0"/>
          </a:p>
        </p:txBody>
      </p:sp>
      <p:sp>
        <p:nvSpPr>
          <p:cNvPr id="8" name="Text 4"/>
          <p:cNvSpPr/>
          <p:nvPr/>
        </p:nvSpPr>
        <p:spPr>
          <a:xfrm>
            <a:off x="7529393" y="6373178"/>
            <a:ext cx="6515695" cy="270986"/>
          </a:xfrm>
          <a:prstGeom prst="rect">
            <a:avLst/>
          </a:prstGeom>
          <a:noFill/>
          <a:ln/>
        </p:spPr>
        <p:txBody>
          <a:bodyPr wrap="non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BETWEEN OWNERSHIP AND LOAN STATUS</a:t>
            </a:r>
            <a:endParaRPr lang="en-US" sz="2000" dirty="0"/>
          </a:p>
        </p:txBody>
      </p:sp>
      <p:sp>
        <p:nvSpPr>
          <p:cNvPr id="9" name="Text 5"/>
          <p:cNvSpPr/>
          <p:nvPr/>
        </p:nvSpPr>
        <p:spPr>
          <a:xfrm>
            <a:off x="7529393" y="6796564"/>
            <a:ext cx="6515695" cy="812959"/>
          </a:xfrm>
          <a:prstGeom prst="rect">
            <a:avLst/>
          </a:prstGeom>
          <a:noFill/>
          <a:ln/>
        </p:spPr>
        <p:txBody>
          <a:bodyPr wrap="squar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DISTRIBUTION BETWEEN TYPE OF HOME OWNERSHIP AND LOAN STATUS SHOWS THAT APPLICANTS WITH THE MORTGAGE HAVE A VERY HIGH CHANCE OF NOT REPAYING THE LOAN FOLLOWED BY APPLICANTS WITH RENT TYPE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1385" y="472559"/>
            <a:ext cx="7248882" cy="536972"/>
          </a:xfrm>
          <a:prstGeom prst="rect">
            <a:avLst/>
          </a:prstGeom>
          <a:noFill/>
          <a:ln/>
        </p:spPr>
        <p:txBody>
          <a:bodyPr wrap="none" lIns="0" tIns="0" rIns="0" bIns="0" rtlCol="0" anchor="t"/>
          <a:lstStyle/>
          <a:p>
            <a:pPr marL="0" indent="0" algn="l">
              <a:lnSpc>
                <a:spcPts val="4200"/>
              </a:lnSpc>
              <a:buNone/>
            </a:pPr>
            <a:r>
              <a:rPr lang="en-US" sz="3350" b="1" dirty="0">
                <a:solidFill>
                  <a:srgbClr val="151617"/>
                </a:solidFill>
                <a:latin typeface="Montserrat Black" pitchFamily="34" charset="0"/>
                <a:ea typeface="Montserrat Black" pitchFamily="34" charset="-122"/>
                <a:cs typeface="Montserrat Black" pitchFamily="34" charset="-120"/>
              </a:rPr>
              <a:t>LOAN AMOUNT DISTRIBUTION :</a:t>
            </a:r>
            <a:endParaRPr lang="en-US" sz="3350" dirty="0"/>
          </a:p>
        </p:txBody>
      </p:sp>
      <p:pic>
        <p:nvPicPr>
          <p:cNvPr id="3" name="Image 0" descr="preencoded.png"/>
          <p:cNvPicPr>
            <a:picLocks noChangeAspect="1"/>
          </p:cNvPicPr>
          <p:nvPr/>
        </p:nvPicPr>
        <p:blipFill>
          <a:blip r:embed="rId3"/>
          <a:stretch>
            <a:fillRect/>
          </a:stretch>
        </p:blipFill>
        <p:spPr>
          <a:xfrm>
            <a:off x="601385" y="1460421"/>
            <a:ext cx="4393049" cy="4368998"/>
          </a:xfrm>
          <a:prstGeom prst="rect">
            <a:avLst/>
          </a:prstGeom>
        </p:spPr>
      </p:pic>
      <p:sp>
        <p:nvSpPr>
          <p:cNvPr id="4" name="Text 1"/>
          <p:cNvSpPr/>
          <p:nvPr/>
        </p:nvSpPr>
        <p:spPr>
          <a:xfrm>
            <a:off x="601385" y="6022658"/>
            <a:ext cx="2148007" cy="268486"/>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HISTOGRAM</a:t>
            </a:r>
            <a:endParaRPr lang="en-US" sz="1650" dirty="0"/>
          </a:p>
        </p:txBody>
      </p:sp>
      <p:sp>
        <p:nvSpPr>
          <p:cNvPr id="5" name="Text 2"/>
          <p:cNvSpPr/>
          <p:nvPr/>
        </p:nvSpPr>
        <p:spPr>
          <a:xfrm>
            <a:off x="601385" y="6462951"/>
            <a:ext cx="6504265" cy="549593"/>
          </a:xfrm>
          <a:prstGeom prst="rect">
            <a:avLst/>
          </a:prstGeom>
          <a:noFill/>
          <a:ln/>
        </p:spPr>
        <p:txBody>
          <a:bodyPr wrap="squar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DISTRIBUTION OF LOAN AMOUNT SHOWS THAT MOST APPLICANTS GOT LOANS IN RANGE FROM 2500 ~5000</a:t>
            </a:r>
            <a:endParaRPr lang="en-US" sz="2000" dirty="0"/>
          </a:p>
        </p:txBody>
      </p:sp>
      <p:pic>
        <p:nvPicPr>
          <p:cNvPr id="6" name="Image 1" descr="preencoded.png"/>
          <p:cNvPicPr>
            <a:picLocks noChangeAspect="1"/>
          </p:cNvPicPr>
          <p:nvPr/>
        </p:nvPicPr>
        <p:blipFill>
          <a:blip r:embed="rId4"/>
          <a:stretch>
            <a:fillRect/>
          </a:stretch>
        </p:blipFill>
        <p:spPr>
          <a:xfrm>
            <a:off x="7532370" y="1460421"/>
            <a:ext cx="5655826" cy="4368998"/>
          </a:xfrm>
          <a:prstGeom prst="rect">
            <a:avLst/>
          </a:prstGeom>
        </p:spPr>
      </p:pic>
      <p:sp>
        <p:nvSpPr>
          <p:cNvPr id="7" name="Text 3"/>
          <p:cNvSpPr/>
          <p:nvPr/>
        </p:nvSpPr>
        <p:spPr>
          <a:xfrm>
            <a:off x="7532370" y="6022658"/>
            <a:ext cx="2148007" cy="268486"/>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BOX PLOT</a:t>
            </a:r>
            <a:endParaRPr lang="en-US" sz="1650" dirty="0"/>
          </a:p>
        </p:txBody>
      </p:sp>
      <p:sp>
        <p:nvSpPr>
          <p:cNvPr id="8" name="Text 4"/>
          <p:cNvSpPr/>
          <p:nvPr/>
        </p:nvSpPr>
        <p:spPr>
          <a:xfrm>
            <a:off x="7532370" y="6462951"/>
            <a:ext cx="6504265" cy="274796"/>
          </a:xfrm>
          <a:prstGeom prst="rect">
            <a:avLst/>
          </a:prstGeom>
          <a:noFill/>
          <a:ln/>
        </p:spPr>
        <p:txBody>
          <a:bodyPr wrap="non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BETWEEN LOAN AMOUNT AND LOAN STATUS</a:t>
            </a:r>
            <a:endParaRPr lang="en-US" sz="2000" dirty="0"/>
          </a:p>
        </p:txBody>
      </p:sp>
      <p:sp>
        <p:nvSpPr>
          <p:cNvPr id="9" name="Text 5"/>
          <p:cNvSpPr/>
          <p:nvPr/>
        </p:nvSpPr>
        <p:spPr>
          <a:xfrm>
            <a:off x="7532370" y="6892290"/>
            <a:ext cx="6504265" cy="824389"/>
          </a:xfrm>
          <a:prstGeom prst="rect">
            <a:avLst/>
          </a:prstGeom>
          <a:noFill/>
          <a:ln/>
        </p:spPr>
        <p:txBody>
          <a:bodyPr wrap="squar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DISTRIBUTION BETWEEN LOAN AMOUNT AND LOAN STATUS SHOWS THAT LARGER LOAN AMOUNTS DO NOT NECESSARILY LEAD TO DEFAULT ( MANY HIGH AMOUNT LOANS WERE NOT DEFAULTED)</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2223" y="505539"/>
            <a:ext cx="7889438" cy="573405"/>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LOAN PURPOSE DISTRIBUTION :</a:t>
            </a:r>
            <a:endParaRPr lang="en-US" sz="3600" dirty="0"/>
          </a:p>
        </p:txBody>
      </p:sp>
      <p:pic>
        <p:nvPicPr>
          <p:cNvPr id="3" name="Image 0" descr="preencoded.png"/>
          <p:cNvPicPr>
            <a:picLocks noChangeAspect="1"/>
          </p:cNvPicPr>
          <p:nvPr/>
        </p:nvPicPr>
        <p:blipFill>
          <a:blip r:embed="rId3"/>
          <a:stretch>
            <a:fillRect/>
          </a:stretch>
        </p:blipFill>
        <p:spPr>
          <a:xfrm>
            <a:off x="642223" y="1560433"/>
            <a:ext cx="5056465" cy="1907262"/>
          </a:xfrm>
          <a:prstGeom prst="rect">
            <a:avLst/>
          </a:prstGeom>
        </p:spPr>
      </p:pic>
      <p:sp>
        <p:nvSpPr>
          <p:cNvPr id="4" name="Text 1"/>
          <p:cNvSpPr/>
          <p:nvPr/>
        </p:nvSpPr>
        <p:spPr>
          <a:xfrm>
            <a:off x="642223" y="3674031"/>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5" name="Text 2"/>
          <p:cNvSpPr/>
          <p:nvPr/>
        </p:nvSpPr>
        <p:spPr>
          <a:xfrm>
            <a:off x="642223" y="4144208"/>
            <a:ext cx="6449139" cy="586978"/>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PURPOSE OF LOAN SHOWS THAT THE MOST COMMON PURPOSE IS EDUCATION</a:t>
            </a:r>
            <a:endParaRPr lang="en-US" sz="2000" dirty="0"/>
          </a:p>
        </p:txBody>
      </p:sp>
      <p:pic>
        <p:nvPicPr>
          <p:cNvPr id="6" name="Image 1" descr="preencoded.png"/>
          <p:cNvPicPr>
            <a:picLocks noChangeAspect="1"/>
          </p:cNvPicPr>
          <p:nvPr/>
        </p:nvPicPr>
        <p:blipFill>
          <a:blip r:embed="rId4"/>
          <a:stretch>
            <a:fillRect/>
          </a:stretch>
        </p:blipFill>
        <p:spPr>
          <a:xfrm>
            <a:off x="7546658" y="1560433"/>
            <a:ext cx="4261247" cy="3982760"/>
          </a:xfrm>
          <a:prstGeom prst="rect">
            <a:avLst/>
          </a:prstGeom>
        </p:spPr>
      </p:pic>
      <p:sp>
        <p:nvSpPr>
          <p:cNvPr id="7" name="Text 3"/>
          <p:cNvSpPr/>
          <p:nvPr/>
        </p:nvSpPr>
        <p:spPr>
          <a:xfrm>
            <a:off x="7546658" y="5749528"/>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8" name="Text 4"/>
          <p:cNvSpPr/>
          <p:nvPr/>
        </p:nvSpPr>
        <p:spPr>
          <a:xfrm>
            <a:off x="7546658" y="6219706"/>
            <a:ext cx="6449139" cy="293489"/>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LOAN PURPOSE AND LOAN STATUS</a:t>
            </a:r>
            <a:endParaRPr lang="en-US" sz="2000" dirty="0"/>
          </a:p>
        </p:txBody>
      </p:sp>
      <p:sp>
        <p:nvSpPr>
          <p:cNvPr id="9" name="Text 5"/>
          <p:cNvSpPr/>
          <p:nvPr/>
        </p:nvSpPr>
        <p:spPr>
          <a:xfrm>
            <a:off x="7546658" y="6678335"/>
            <a:ext cx="6449139" cy="880467"/>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PURPOSE OF LOAN AND LOAN STATUS SHOWS THAT MOST OF APPLICANTS THAT HAD LOANS BECAUSE OF EDUCATION COULD NOT REPAY THE LOAN</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21268" y="630198"/>
            <a:ext cx="7551301" cy="554593"/>
          </a:xfrm>
          <a:prstGeom prst="rect">
            <a:avLst/>
          </a:prstGeom>
          <a:noFill/>
          <a:ln/>
        </p:spPr>
        <p:txBody>
          <a:bodyPr wrap="none" lIns="0" tIns="0" rIns="0" bIns="0" rtlCol="0" anchor="t"/>
          <a:lstStyle/>
          <a:p>
            <a:pPr marL="0" indent="0" algn="l">
              <a:lnSpc>
                <a:spcPts val="4350"/>
              </a:lnSpc>
              <a:buNone/>
            </a:pPr>
            <a:r>
              <a:rPr lang="en-US" sz="3450" b="1" dirty="0">
                <a:solidFill>
                  <a:srgbClr val="151617"/>
                </a:solidFill>
                <a:latin typeface="Montserrat Black" pitchFamily="34" charset="0"/>
                <a:ea typeface="Montserrat Black" pitchFamily="34" charset="-122"/>
                <a:cs typeface="Montserrat Black" pitchFamily="34" charset="-120"/>
              </a:rPr>
              <a:t>INTEREST RATE DISTRIBUTION :</a:t>
            </a:r>
            <a:endParaRPr lang="en-US" sz="3450" dirty="0"/>
          </a:p>
        </p:txBody>
      </p:sp>
      <p:pic>
        <p:nvPicPr>
          <p:cNvPr id="3" name="Image 0" descr="preencoded.png"/>
          <p:cNvPicPr>
            <a:picLocks noChangeAspect="1"/>
          </p:cNvPicPr>
          <p:nvPr/>
        </p:nvPicPr>
        <p:blipFill>
          <a:blip r:embed="rId3"/>
          <a:stretch>
            <a:fillRect/>
          </a:stretch>
        </p:blipFill>
        <p:spPr>
          <a:xfrm>
            <a:off x="621268" y="1650683"/>
            <a:ext cx="4583311" cy="4566523"/>
          </a:xfrm>
          <a:prstGeom prst="rect">
            <a:avLst/>
          </a:prstGeom>
        </p:spPr>
      </p:pic>
      <p:sp>
        <p:nvSpPr>
          <p:cNvPr id="4" name="Text 1"/>
          <p:cNvSpPr/>
          <p:nvPr/>
        </p:nvSpPr>
        <p:spPr>
          <a:xfrm>
            <a:off x="621268" y="6416873"/>
            <a:ext cx="2218968" cy="27741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HISTOGRAM</a:t>
            </a:r>
            <a:endParaRPr lang="en-US" sz="1700" dirty="0"/>
          </a:p>
        </p:txBody>
      </p:sp>
      <p:sp>
        <p:nvSpPr>
          <p:cNvPr id="5" name="Text 2"/>
          <p:cNvSpPr/>
          <p:nvPr/>
        </p:nvSpPr>
        <p:spPr>
          <a:xfrm>
            <a:off x="621268" y="6871692"/>
            <a:ext cx="6477476" cy="567928"/>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OF INTEREST RATE ON THE LOAN SHOWS THAT MOST APPLICANTS HAD AN INTEREST RATE ON THE LOAN FROM 10~12 %</a:t>
            </a:r>
            <a:endParaRPr lang="en-US" sz="2000" dirty="0"/>
          </a:p>
        </p:txBody>
      </p:sp>
      <p:pic>
        <p:nvPicPr>
          <p:cNvPr id="6" name="Image 1" descr="preencoded.png"/>
          <p:cNvPicPr>
            <a:picLocks noChangeAspect="1"/>
          </p:cNvPicPr>
          <p:nvPr/>
        </p:nvPicPr>
        <p:blipFill>
          <a:blip r:embed="rId4"/>
          <a:stretch>
            <a:fillRect/>
          </a:stretch>
        </p:blipFill>
        <p:spPr>
          <a:xfrm>
            <a:off x="7539276" y="1650683"/>
            <a:ext cx="5650468" cy="4566523"/>
          </a:xfrm>
          <a:prstGeom prst="rect">
            <a:avLst/>
          </a:prstGeom>
        </p:spPr>
      </p:pic>
      <p:sp>
        <p:nvSpPr>
          <p:cNvPr id="7" name="Text 3"/>
          <p:cNvSpPr/>
          <p:nvPr/>
        </p:nvSpPr>
        <p:spPr>
          <a:xfrm>
            <a:off x="7539276" y="6416873"/>
            <a:ext cx="2218968" cy="27741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BOX PLOT</a:t>
            </a:r>
            <a:endParaRPr lang="en-US" sz="1700" dirty="0"/>
          </a:p>
        </p:txBody>
      </p:sp>
      <p:sp>
        <p:nvSpPr>
          <p:cNvPr id="8" name="Text 4"/>
          <p:cNvSpPr/>
          <p:nvPr/>
        </p:nvSpPr>
        <p:spPr>
          <a:xfrm>
            <a:off x="7539276" y="6871692"/>
            <a:ext cx="6477476" cy="567928"/>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BETWEEN INTEREST RATE ON THE LOAN AND LOAN STATUS SHOWS THAT APPLICANTS WITH HIGH INTEREST RATE COULD REPAY THE LOAN SUCCESSFULLY</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3172" y="482798"/>
            <a:ext cx="7075765" cy="547449"/>
          </a:xfrm>
          <a:prstGeom prst="rect">
            <a:avLst/>
          </a:prstGeom>
          <a:noFill/>
          <a:ln/>
        </p:spPr>
        <p:txBody>
          <a:bodyPr wrap="none" lIns="0" tIns="0" rIns="0" bIns="0" rtlCol="0" anchor="t"/>
          <a:lstStyle/>
          <a:p>
            <a:pPr marL="0" indent="0" algn="l">
              <a:lnSpc>
                <a:spcPts val="4300"/>
              </a:lnSpc>
              <a:buNone/>
            </a:pPr>
            <a:r>
              <a:rPr lang="en-US" sz="3400" b="1" dirty="0">
                <a:solidFill>
                  <a:srgbClr val="151617"/>
                </a:solidFill>
                <a:latin typeface="Montserrat Black" pitchFamily="34" charset="0"/>
                <a:ea typeface="Montserrat Black" pitchFamily="34" charset="-122"/>
                <a:cs typeface="Montserrat Black" pitchFamily="34" charset="-120"/>
              </a:rPr>
              <a:t>INCOME RATE DISTRIBUTION :</a:t>
            </a:r>
            <a:endParaRPr lang="en-US" sz="3400" dirty="0"/>
          </a:p>
        </p:txBody>
      </p:sp>
      <p:pic>
        <p:nvPicPr>
          <p:cNvPr id="3" name="Image 0" descr="preencoded.png"/>
          <p:cNvPicPr>
            <a:picLocks noChangeAspect="1"/>
          </p:cNvPicPr>
          <p:nvPr/>
        </p:nvPicPr>
        <p:blipFill>
          <a:blip r:embed="rId3"/>
          <a:stretch>
            <a:fillRect/>
          </a:stretch>
        </p:blipFill>
        <p:spPr>
          <a:xfrm>
            <a:off x="613172" y="1490067"/>
            <a:ext cx="4544139" cy="4454485"/>
          </a:xfrm>
          <a:prstGeom prst="rect">
            <a:avLst/>
          </a:prstGeom>
        </p:spPr>
      </p:pic>
      <p:sp>
        <p:nvSpPr>
          <p:cNvPr id="4" name="Text 1"/>
          <p:cNvSpPr/>
          <p:nvPr/>
        </p:nvSpPr>
        <p:spPr>
          <a:xfrm>
            <a:off x="613172" y="6141601"/>
            <a:ext cx="2190036" cy="27360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HISTOGRAM</a:t>
            </a:r>
            <a:endParaRPr lang="en-US" sz="1700" dirty="0"/>
          </a:p>
        </p:txBody>
      </p:sp>
      <p:sp>
        <p:nvSpPr>
          <p:cNvPr id="5" name="Text 2"/>
          <p:cNvSpPr/>
          <p:nvPr/>
        </p:nvSpPr>
        <p:spPr>
          <a:xfrm>
            <a:off x="613172" y="6590348"/>
            <a:ext cx="6488311" cy="560784"/>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OF RATIO OF LOAN AMOUNT TO INCOME SHOWS THAT THE MOST COMMON RANGE IS FROM 0.05~0.12</a:t>
            </a:r>
            <a:endParaRPr lang="en-US" sz="2000" dirty="0"/>
          </a:p>
        </p:txBody>
      </p:sp>
      <p:pic>
        <p:nvPicPr>
          <p:cNvPr id="6" name="Image 1" descr="preencoded.png"/>
          <p:cNvPicPr>
            <a:picLocks noChangeAspect="1"/>
          </p:cNvPicPr>
          <p:nvPr/>
        </p:nvPicPr>
        <p:blipFill>
          <a:blip r:embed="rId4"/>
          <a:stretch>
            <a:fillRect/>
          </a:stretch>
        </p:blipFill>
        <p:spPr>
          <a:xfrm>
            <a:off x="7536537" y="1490067"/>
            <a:ext cx="5551051" cy="4454485"/>
          </a:xfrm>
          <a:prstGeom prst="rect">
            <a:avLst/>
          </a:prstGeom>
        </p:spPr>
      </p:pic>
      <p:sp>
        <p:nvSpPr>
          <p:cNvPr id="7" name="Text 3"/>
          <p:cNvSpPr/>
          <p:nvPr/>
        </p:nvSpPr>
        <p:spPr>
          <a:xfrm>
            <a:off x="7536537" y="6141601"/>
            <a:ext cx="2190036" cy="27360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BOX PLOT</a:t>
            </a:r>
            <a:endParaRPr lang="en-US" sz="1700" dirty="0"/>
          </a:p>
        </p:txBody>
      </p:sp>
      <p:sp>
        <p:nvSpPr>
          <p:cNvPr id="8" name="Text 4"/>
          <p:cNvSpPr/>
          <p:nvPr/>
        </p:nvSpPr>
        <p:spPr>
          <a:xfrm>
            <a:off x="7536537" y="6590348"/>
            <a:ext cx="6488311" cy="280392"/>
          </a:xfrm>
          <a:prstGeom prst="rect">
            <a:avLst/>
          </a:prstGeom>
          <a:noFill/>
          <a:ln/>
        </p:spPr>
        <p:txBody>
          <a:bodyPr wrap="non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BETWEEN INCOME RATE AND LOAN STATUS</a:t>
            </a:r>
            <a:endParaRPr lang="en-US" sz="2000" dirty="0"/>
          </a:p>
        </p:txBody>
      </p:sp>
      <p:sp>
        <p:nvSpPr>
          <p:cNvPr id="9" name="Text 5"/>
          <p:cNvSpPr/>
          <p:nvPr/>
        </p:nvSpPr>
        <p:spPr>
          <a:xfrm>
            <a:off x="7536537" y="7028378"/>
            <a:ext cx="6488311" cy="560784"/>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BETWEEN RATIO OF LOAN AMOUNT TO INCOME AND LOAN STATUS SHOWS THAT HIGHER RANGES REPAIED SUCCESSFULLY</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8891" y="509826"/>
            <a:ext cx="8202811" cy="579358"/>
          </a:xfrm>
          <a:prstGeom prst="rect">
            <a:avLst/>
          </a:prstGeom>
          <a:noFill/>
          <a:ln/>
        </p:spPr>
        <p:txBody>
          <a:bodyPr wrap="none" lIns="0" tIns="0" rIns="0" bIns="0" rtlCol="0" anchor="t"/>
          <a:lstStyle/>
          <a:p>
            <a:pPr marL="0" indent="0" algn="l">
              <a:lnSpc>
                <a:spcPts val="4550"/>
              </a:lnSpc>
              <a:buNone/>
            </a:pPr>
            <a:r>
              <a:rPr lang="en-US" sz="3650" b="1" dirty="0">
                <a:solidFill>
                  <a:srgbClr val="151617"/>
                </a:solidFill>
                <a:latin typeface="Montserrat Black" pitchFamily="34" charset="0"/>
                <a:ea typeface="Montserrat Black" pitchFamily="34" charset="-122"/>
                <a:cs typeface="Montserrat Black" pitchFamily="34" charset="-120"/>
              </a:rPr>
              <a:t>CREDIT HISTORY DISTRIBUTION :</a:t>
            </a:r>
            <a:endParaRPr lang="en-US" sz="3650" dirty="0"/>
          </a:p>
        </p:txBody>
      </p:sp>
      <p:pic>
        <p:nvPicPr>
          <p:cNvPr id="3" name="Image 0" descr="preencoded.png"/>
          <p:cNvPicPr>
            <a:picLocks noChangeAspect="1"/>
          </p:cNvPicPr>
          <p:nvPr/>
        </p:nvPicPr>
        <p:blipFill>
          <a:blip r:embed="rId3"/>
          <a:stretch>
            <a:fillRect/>
          </a:stretch>
        </p:blipFill>
        <p:spPr>
          <a:xfrm>
            <a:off x="648891" y="1575911"/>
            <a:ext cx="4142184" cy="4060508"/>
          </a:xfrm>
          <a:prstGeom prst="rect">
            <a:avLst/>
          </a:prstGeom>
        </p:spPr>
      </p:pic>
      <p:sp>
        <p:nvSpPr>
          <p:cNvPr id="4" name="Text 1"/>
          <p:cNvSpPr/>
          <p:nvPr/>
        </p:nvSpPr>
        <p:spPr>
          <a:xfrm>
            <a:off x="648891" y="5845016"/>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HISTOGRAM</a:t>
            </a:r>
            <a:endParaRPr lang="en-US" sz="1800" dirty="0"/>
          </a:p>
        </p:txBody>
      </p:sp>
      <p:sp>
        <p:nvSpPr>
          <p:cNvPr id="5" name="Text 2"/>
          <p:cNvSpPr/>
          <p:nvPr/>
        </p:nvSpPr>
        <p:spPr>
          <a:xfrm>
            <a:off x="648891" y="6320076"/>
            <a:ext cx="4142184" cy="1186339"/>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LENGTH OF THE APPLICANT'S CREDIT HISTORY (in years) SHOWS THAT MOST COMMON CREDIT HISTORY OF APPLICANTS IS FROM 2~6 YEARS</a:t>
            </a:r>
            <a:endParaRPr lang="en-US" sz="2000" dirty="0"/>
          </a:p>
        </p:txBody>
      </p:sp>
      <p:pic>
        <p:nvPicPr>
          <p:cNvPr id="6" name="Image 1" descr="preencoded.png"/>
          <p:cNvPicPr>
            <a:picLocks noChangeAspect="1"/>
          </p:cNvPicPr>
          <p:nvPr/>
        </p:nvPicPr>
        <p:blipFill>
          <a:blip r:embed="rId4"/>
          <a:stretch>
            <a:fillRect/>
          </a:stretch>
        </p:blipFill>
        <p:spPr>
          <a:xfrm>
            <a:off x="5250894" y="1575911"/>
            <a:ext cx="4142184" cy="3227189"/>
          </a:xfrm>
          <a:prstGeom prst="rect">
            <a:avLst/>
          </a:prstGeom>
        </p:spPr>
      </p:pic>
      <p:sp>
        <p:nvSpPr>
          <p:cNvPr id="7" name="Text 3"/>
          <p:cNvSpPr/>
          <p:nvPr/>
        </p:nvSpPr>
        <p:spPr>
          <a:xfrm>
            <a:off x="5250894" y="5011698"/>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KDE</a:t>
            </a:r>
            <a:endParaRPr lang="en-US" sz="1800" dirty="0"/>
          </a:p>
        </p:txBody>
      </p:sp>
      <p:sp>
        <p:nvSpPr>
          <p:cNvPr id="8" name="Text 4"/>
          <p:cNvSpPr/>
          <p:nvPr/>
        </p:nvSpPr>
        <p:spPr>
          <a:xfrm>
            <a:off x="5250894" y="5486757"/>
            <a:ext cx="4142184" cy="296585"/>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9" name="Image 2" descr="preencoded.png"/>
          <p:cNvPicPr>
            <a:picLocks noChangeAspect="1"/>
          </p:cNvPicPr>
          <p:nvPr/>
        </p:nvPicPr>
        <p:blipFill>
          <a:blip r:embed="rId5"/>
          <a:stretch>
            <a:fillRect/>
          </a:stretch>
        </p:blipFill>
        <p:spPr>
          <a:xfrm>
            <a:off x="9852898" y="1575911"/>
            <a:ext cx="4142184" cy="3353514"/>
          </a:xfrm>
          <a:prstGeom prst="rect">
            <a:avLst/>
          </a:prstGeom>
        </p:spPr>
      </p:pic>
      <p:sp>
        <p:nvSpPr>
          <p:cNvPr id="10" name="Text 5"/>
          <p:cNvSpPr/>
          <p:nvPr/>
        </p:nvSpPr>
        <p:spPr>
          <a:xfrm>
            <a:off x="9852898" y="5138023"/>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BOX PLOT</a:t>
            </a:r>
            <a:endParaRPr lang="en-US" sz="1800" dirty="0"/>
          </a:p>
        </p:txBody>
      </p:sp>
      <p:sp>
        <p:nvSpPr>
          <p:cNvPr id="11" name="Text 6"/>
          <p:cNvSpPr/>
          <p:nvPr/>
        </p:nvSpPr>
        <p:spPr>
          <a:xfrm>
            <a:off x="9771961" y="5613083"/>
            <a:ext cx="4223121" cy="289679"/>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CREDIT HISTORY AND LOAN STATUS</a:t>
            </a:r>
            <a:endParaRPr lang="en-US" sz="2000" dirty="0"/>
          </a:p>
        </p:txBody>
      </p:sp>
      <p:sp>
        <p:nvSpPr>
          <p:cNvPr id="12" name="Text 7"/>
          <p:cNvSpPr/>
          <p:nvPr/>
        </p:nvSpPr>
        <p:spPr>
          <a:xfrm>
            <a:off x="9771961" y="5902762"/>
            <a:ext cx="4142184" cy="1779508"/>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LENGTH OF THE APPLICANT'S CREDIT HISTORY AND LOAN STATUS SHOWS THAT CREDIT HISTORY HAVE A CLEAR EFFECT ON LOAN STATUS THAT APPLICANTS WITH SHORTER CREDIT HISTORY ARE MORE LIKELY TO DEFAULT</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33149" y="340281"/>
            <a:ext cx="5134928" cy="386715"/>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CREDIT SCORE DISTRIBUTION :</a:t>
            </a:r>
            <a:endParaRPr lang="en-US" sz="2400" dirty="0"/>
          </a:p>
        </p:txBody>
      </p:sp>
      <p:pic>
        <p:nvPicPr>
          <p:cNvPr id="3" name="Image 0" descr="preencoded.png"/>
          <p:cNvPicPr>
            <a:picLocks noChangeAspect="1"/>
          </p:cNvPicPr>
          <p:nvPr/>
        </p:nvPicPr>
        <p:blipFill>
          <a:blip r:embed="rId3"/>
          <a:stretch>
            <a:fillRect/>
          </a:stretch>
        </p:blipFill>
        <p:spPr>
          <a:xfrm>
            <a:off x="433149" y="1051798"/>
            <a:ext cx="3210401" cy="3147060"/>
          </a:xfrm>
          <a:prstGeom prst="rect">
            <a:avLst/>
          </a:prstGeom>
        </p:spPr>
      </p:pic>
      <p:sp>
        <p:nvSpPr>
          <p:cNvPr id="4" name="Text 1"/>
          <p:cNvSpPr/>
          <p:nvPr/>
        </p:nvSpPr>
        <p:spPr>
          <a:xfrm>
            <a:off x="433149" y="4327207"/>
            <a:ext cx="1547217" cy="193477"/>
          </a:xfrm>
          <a:prstGeom prst="rect">
            <a:avLst/>
          </a:prstGeom>
          <a:noFill/>
          <a:ln/>
        </p:spPr>
        <p:txBody>
          <a:bodyPr wrap="none" lIns="0" tIns="0" rIns="0" bIns="0" rtlCol="0" anchor="t"/>
          <a:lstStyle/>
          <a:p>
            <a:pPr marL="0" indent="0" algn="l">
              <a:lnSpc>
                <a:spcPts val="1500"/>
              </a:lnSpc>
              <a:buNone/>
            </a:pPr>
            <a:r>
              <a:rPr lang="en-US" sz="1400" b="1" dirty="0">
                <a:solidFill>
                  <a:srgbClr val="151617"/>
                </a:solidFill>
                <a:latin typeface="Montserrat Black" pitchFamily="34" charset="0"/>
                <a:ea typeface="Montserrat Black" pitchFamily="34" charset="-122"/>
                <a:cs typeface="Montserrat Black" pitchFamily="34" charset="-120"/>
              </a:rPr>
              <a:t>HISTOGRAM</a:t>
            </a:r>
            <a:endParaRPr lang="en-US" sz="1400" dirty="0"/>
          </a:p>
        </p:txBody>
      </p:sp>
      <p:sp>
        <p:nvSpPr>
          <p:cNvPr id="5" name="Text 2"/>
          <p:cNvSpPr/>
          <p:nvPr/>
        </p:nvSpPr>
        <p:spPr>
          <a:xfrm>
            <a:off x="433149" y="4655225"/>
            <a:ext cx="4386263" cy="198120"/>
          </a:xfrm>
          <a:prstGeom prst="rect">
            <a:avLst/>
          </a:prstGeom>
          <a:noFill/>
          <a:ln/>
        </p:spPr>
        <p:txBody>
          <a:bodyPr wrap="none" lIns="0" tIns="0" rIns="0" bIns="0" rtlCol="0" anchor="t"/>
          <a:lstStyle/>
          <a:p>
            <a:pPr marL="0" indent="0" algn="l">
              <a:lnSpc>
                <a:spcPts val="1550"/>
              </a:lnSpc>
              <a:buNone/>
            </a:pPr>
            <a:r>
              <a:rPr lang="en-US" sz="1400" dirty="0">
                <a:solidFill>
                  <a:srgbClr val="151617"/>
                </a:solidFill>
                <a:latin typeface="Inconsolata" pitchFamily="34" charset="0"/>
                <a:ea typeface="Inconsolata" pitchFamily="34" charset="-122"/>
                <a:cs typeface="Inconsolata" pitchFamily="34" charset="-120"/>
              </a:rPr>
              <a:t>DISTRIBUTION OF CREDIT SCORE OF THE APPLICANTS SHOWS THAT FROM 600~700</a:t>
            </a:r>
            <a:endParaRPr lang="en-US" sz="1400" dirty="0"/>
          </a:p>
        </p:txBody>
      </p:sp>
      <p:pic>
        <p:nvPicPr>
          <p:cNvPr id="6" name="Image 1" descr="preencoded.png"/>
          <p:cNvPicPr>
            <a:picLocks noChangeAspect="1"/>
          </p:cNvPicPr>
          <p:nvPr/>
        </p:nvPicPr>
        <p:blipFill>
          <a:blip r:embed="rId4"/>
          <a:stretch>
            <a:fillRect/>
          </a:stretch>
        </p:blipFill>
        <p:spPr>
          <a:xfrm>
            <a:off x="303586" y="4987886"/>
            <a:ext cx="4039314" cy="3147060"/>
          </a:xfrm>
          <a:prstGeom prst="rect">
            <a:avLst/>
          </a:prstGeom>
        </p:spPr>
      </p:pic>
      <p:sp>
        <p:nvSpPr>
          <p:cNvPr id="8" name="Text 4"/>
          <p:cNvSpPr/>
          <p:nvPr/>
        </p:nvSpPr>
        <p:spPr>
          <a:xfrm>
            <a:off x="5128974" y="4655225"/>
            <a:ext cx="4386263" cy="198120"/>
          </a:xfrm>
          <a:prstGeom prst="rect">
            <a:avLst/>
          </a:prstGeom>
          <a:noFill/>
          <a:ln/>
        </p:spPr>
        <p:txBody>
          <a:bodyPr wrap="none" lIns="0" tIns="0" rIns="0" bIns="0" rtlCol="0" anchor="t"/>
          <a:lstStyle/>
          <a:p>
            <a:pPr marL="0" indent="0" algn="l">
              <a:lnSpc>
                <a:spcPts val="1550"/>
              </a:lnSpc>
              <a:buNone/>
            </a:pPr>
            <a:endParaRPr lang="en-US" sz="950" dirty="0"/>
          </a:p>
        </p:txBody>
      </p:sp>
      <p:pic>
        <p:nvPicPr>
          <p:cNvPr id="9" name="Image 2" descr="preencoded.png"/>
          <p:cNvPicPr>
            <a:picLocks noChangeAspect="1"/>
          </p:cNvPicPr>
          <p:nvPr/>
        </p:nvPicPr>
        <p:blipFill>
          <a:blip r:embed="rId5"/>
          <a:stretch>
            <a:fillRect/>
          </a:stretch>
        </p:blipFill>
        <p:spPr>
          <a:xfrm>
            <a:off x="4922293" y="967740"/>
            <a:ext cx="3949422" cy="3147060"/>
          </a:xfrm>
          <a:prstGeom prst="rect">
            <a:avLst/>
          </a:prstGeom>
        </p:spPr>
      </p:pic>
      <p:pic>
        <p:nvPicPr>
          <p:cNvPr id="10" name="Image 3" descr="preencoded.png"/>
          <p:cNvPicPr>
            <a:picLocks noChangeAspect="1"/>
          </p:cNvPicPr>
          <p:nvPr/>
        </p:nvPicPr>
        <p:blipFill>
          <a:blip r:embed="rId6"/>
          <a:stretch>
            <a:fillRect/>
          </a:stretch>
        </p:blipFill>
        <p:spPr>
          <a:xfrm>
            <a:off x="9648529" y="1051798"/>
            <a:ext cx="4086939" cy="3184088"/>
          </a:xfrm>
          <a:prstGeom prst="rect">
            <a:avLst/>
          </a:prstGeom>
        </p:spPr>
      </p:pic>
      <p:sp>
        <p:nvSpPr>
          <p:cNvPr id="11" name="Text 5"/>
          <p:cNvSpPr/>
          <p:nvPr/>
        </p:nvSpPr>
        <p:spPr>
          <a:xfrm>
            <a:off x="9824799" y="4338043"/>
            <a:ext cx="2076523" cy="386954"/>
          </a:xfrm>
          <a:prstGeom prst="rect">
            <a:avLst/>
          </a:prstGeom>
          <a:noFill/>
          <a:ln/>
        </p:spPr>
        <p:txBody>
          <a:bodyPr wrap="none" lIns="0" tIns="0" rIns="0" bIns="0" rtlCol="0" anchor="t"/>
          <a:lstStyle/>
          <a:p>
            <a:pPr marL="0" indent="0" algn="l">
              <a:lnSpc>
                <a:spcPts val="1500"/>
              </a:lnSpc>
              <a:buNone/>
            </a:pPr>
            <a:r>
              <a:rPr lang="en-US" sz="1400" b="1" dirty="0">
                <a:solidFill>
                  <a:srgbClr val="151617"/>
                </a:solidFill>
                <a:latin typeface="Montserrat Black" pitchFamily="34" charset="0"/>
                <a:ea typeface="Montserrat Black" pitchFamily="34" charset="-122"/>
                <a:cs typeface="Montserrat Black" pitchFamily="34" charset="-120"/>
              </a:rPr>
              <a:t>BOX PLOT AND KDE</a:t>
            </a:r>
            <a:endParaRPr lang="en-US" sz="1400" dirty="0"/>
          </a:p>
        </p:txBody>
      </p:sp>
      <p:sp>
        <p:nvSpPr>
          <p:cNvPr id="12" name="Text 6"/>
          <p:cNvSpPr/>
          <p:nvPr/>
        </p:nvSpPr>
        <p:spPr>
          <a:xfrm>
            <a:off x="9708190" y="4758047"/>
            <a:ext cx="4386263" cy="198120"/>
          </a:xfrm>
          <a:prstGeom prst="rect">
            <a:avLst/>
          </a:prstGeom>
          <a:noFill/>
          <a:ln/>
        </p:spPr>
        <p:txBody>
          <a:bodyPr wrap="none" lIns="0" tIns="0" rIns="0" bIns="0" rtlCol="0" anchor="t"/>
          <a:lstStyle/>
          <a:p>
            <a:pPr marL="0" indent="0" algn="l">
              <a:lnSpc>
                <a:spcPts val="1550"/>
              </a:lnSpc>
              <a:buNone/>
            </a:pPr>
            <a:r>
              <a:rPr lang="en-US" dirty="0">
                <a:solidFill>
                  <a:srgbClr val="151617"/>
                </a:solidFill>
                <a:latin typeface="Inconsolata" pitchFamily="34" charset="0"/>
                <a:ea typeface="Inconsolata" pitchFamily="34" charset="-122"/>
                <a:cs typeface="Inconsolata" pitchFamily="34" charset="-120"/>
              </a:rPr>
              <a:t>BETWEEM CREDIT SCORE AND LOAN STATUS</a:t>
            </a:r>
            <a:endParaRPr lang="en-US" dirty="0"/>
          </a:p>
        </p:txBody>
      </p:sp>
      <p:sp>
        <p:nvSpPr>
          <p:cNvPr id="13" name="Text 7"/>
          <p:cNvSpPr/>
          <p:nvPr/>
        </p:nvSpPr>
        <p:spPr>
          <a:xfrm>
            <a:off x="9648529" y="5390505"/>
            <a:ext cx="4386263" cy="594360"/>
          </a:xfrm>
          <a:prstGeom prst="rect">
            <a:avLst/>
          </a:prstGeom>
          <a:noFill/>
          <a:ln/>
        </p:spPr>
        <p:txBody>
          <a:bodyPr wrap="square" lIns="0" tIns="0" rIns="0" bIns="0" rtlCol="0" anchor="t"/>
          <a:lstStyle/>
          <a:p>
            <a:pPr marL="0" indent="0" algn="l">
              <a:lnSpc>
                <a:spcPts val="1550"/>
              </a:lnSpc>
              <a:buNone/>
            </a:pPr>
            <a:r>
              <a:rPr lang="en-US" dirty="0">
                <a:solidFill>
                  <a:srgbClr val="151617"/>
                </a:solidFill>
                <a:latin typeface="Inconsolata" pitchFamily="34" charset="0"/>
                <a:ea typeface="Inconsolata" pitchFamily="34" charset="-122"/>
                <a:cs typeface="Inconsolata" pitchFamily="34" charset="-120"/>
              </a:rPr>
              <a:t>DISTRIBUTION BETWEEN CREDIT SCORE AND LOAN STATUS SHOWS THAT THERE IS A CLEAR RELATIONSHIP BETWEEN CREDIT SCORE AND LOAN DEFAULT RISK THAT APPLICANTS WITH HIGHER CREDIT SCORE HAVE A LOWER DEFAULT RISK</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4119" y="582811"/>
            <a:ext cx="7208758" cy="512683"/>
          </a:xfrm>
          <a:prstGeom prst="rect">
            <a:avLst/>
          </a:prstGeom>
          <a:noFill/>
          <a:ln/>
        </p:spPr>
        <p:txBody>
          <a:bodyPr wrap="none" lIns="0" tIns="0" rIns="0" bIns="0" rtlCol="0" anchor="t"/>
          <a:lstStyle/>
          <a:p>
            <a:pPr marL="0" indent="0" algn="l">
              <a:lnSpc>
                <a:spcPts val="4000"/>
              </a:lnSpc>
              <a:buNone/>
            </a:pPr>
            <a:r>
              <a:rPr lang="en-US" sz="3200" b="1" dirty="0">
                <a:solidFill>
                  <a:srgbClr val="151617"/>
                </a:solidFill>
                <a:latin typeface="Montserrat Black" pitchFamily="34" charset="0"/>
                <a:ea typeface="Montserrat Black" pitchFamily="34" charset="-122"/>
                <a:cs typeface="Montserrat Black" pitchFamily="34" charset="-120"/>
              </a:rPr>
              <a:t>PREVIOUS LOAN DISTRIBUTION :</a:t>
            </a:r>
            <a:endParaRPr lang="en-US" sz="3200" dirty="0"/>
          </a:p>
        </p:txBody>
      </p:sp>
      <p:pic>
        <p:nvPicPr>
          <p:cNvPr id="3" name="Image 0" descr="preencoded.png"/>
          <p:cNvPicPr>
            <a:picLocks noChangeAspect="1"/>
          </p:cNvPicPr>
          <p:nvPr/>
        </p:nvPicPr>
        <p:blipFill>
          <a:blip r:embed="rId3"/>
          <a:stretch>
            <a:fillRect/>
          </a:stretch>
        </p:blipFill>
        <p:spPr>
          <a:xfrm>
            <a:off x="574119" y="1526024"/>
            <a:ext cx="3980736" cy="4170998"/>
          </a:xfrm>
          <a:prstGeom prst="rect">
            <a:avLst/>
          </a:prstGeom>
        </p:spPr>
      </p:pic>
      <p:sp>
        <p:nvSpPr>
          <p:cNvPr id="4" name="Text 1"/>
          <p:cNvSpPr/>
          <p:nvPr/>
        </p:nvSpPr>
        <p:spPr>
          <a:xfrm>
            <a:off x="574119" y="5881568"/>
            <a:ext cx="2050613" cy="256223"/>
          </a:xfrm>
          <a:prstGeom prst="rect">
            <a:avLst/>
          </a:prstGeom>
          <a:noFill/>
          <a:ln/>
        </p:spPr>
        <p:txBody>
          <a:bodyPr wrap="none" lIns="0" tIns="0" rIns="0" bIns="0" rtlCol="0" anchor="t"/>
          <a:lstStyle/>
          <a:p>
            <a:pPr marL="0" indent="0" algn="l">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PIE CHART</a:t>
            </a:r>
            <a:endParaRPr lang="en-US" sz="1600" dirty="0"/>
          </a:p>
        </p:txBody>
      </p:sp>
      <p:sp>
        <p:nvSpPr>
          <p:cNvPr id="5" name="Text 2"/>
          <p:cNvSpPr/>
          <p:nvPr/>
        </p:nvSpPr>
        <p:spPr>
          <a:xfrm>
            <a:off x="574119" y="6301740"/>
            <a:ext cx="6540937" cy="787241"/>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OF WHETHER THE APPLICANTS HAVE PREVIOUS LOAN DEFAULTS SHOWS THAT THE PERCENTAGE IS EVENLT SPLIT THAT NEARLY HALF OF THEM HAD PREVIOUS LOANS DEFAULTS</a:t>
            </a:r>
            <a:endParaRPr lang="en-US" sz="2000" dirty="0"/>
          </a:p>
        </p:txBody>
      </p:sp>
      <p:pic>
        <p:nvPicPr>
          <p:cNvPr id="6" name="Image 1" descr="preencoded.png"/>
          <p:cNvPicPr>
            <a:picLocks noChangeAspect="1"/>
          </p:cNvPicPr>
          <p:nvPr/>
        </p:nvPicPr>
        <p:blipFill>
          <a:blip r:embed="rId4"/>
          <a:stretch>
            <a:fillRect/>
          </a:stretch>
        </p:blipFill>
        <p:spPr>
          <a:xfrm>
            <a:off x="7522964" y="1526024"/>
            <a:ext cx="5272088" cy="4171117"/>
          </a:xfrm>
          <a:prstGeom prst="rect">
            <a:avLst/>
          </a:prstGeom>
        </p:spPr>
      </p:pic>
      <p:sp>
        <p:nvSpPr>
          <p:cNvPr id="7" name="Text 3"/>
          <p:cNvSpPr/>
          <p:nvPr/>
        </p:nvSpPr>
        <p:spPr>
          <a:xfrm>
            <a:off x="7522964" y="5881688"/>
            <a:ext cx="2050613" cy="256223"/>
          </a:xfrm>
          <a:prstGeom prst="rect">
            <a:avLst/>
          </a:prstGeom>
          <a:noFill/>
          <a:ln/>
        </p:spPr>
        <p:txBody>
          <a:bodyPr wrap="none" lIns="0" tIns="0" rIns="0" bIns="0" rtlCol="0" anchor="t"/>
          <a:lstStyle/>
          <a:p>
            <a:pPr marL="0" indent="0" algn="l">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BAR CHART</a:t>
            </a:r>
            <a:endParaRPr lang="en-US" sz="1600" dirty="0"/>
          </a:p>
        </p:txBody>
      </p:sp>
      <p:sp>
        <p:nvSpPr>
          <p:cNvPr id="8" name="Text 4"/>
          <p:cNvSpPr/>
          <p:nvPr/>
        </p:nvSpPr>
        <p:spPr>
          <a:xfrm>
            <a:off x="7522964" y="6301859"/>
            <a:ext cx="6540937" cy="262414"/>
          </a:xfrm>
          <a:prstGeom prst="rect">
            <a:avLst/>
          </a:prstGeom>
          <a:noFill/>
          <a:ln/>
        </p:spPr>
        <p:txBody>
          <a:bodyPr wrap="non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BETWEEN PREVIOUS LOAN AND LOAN STATUS</a:t>
            </a:r>
            <a:endParaRPr lang="en-US" sz="2000" dirty="0"/>
          </a:p>
        </p:txBody>
      </p:sp>
      <p:sp>
        <p:nvSpPr>
          <p:cNvPr id="9" name="Text 5"/>
          <p:cNvSpPr/>
          <p:nvPr/>
        </p:nvSpPr>
        <p:spPr>
          <a:xfrm>
            <a:off x="7522964" y="6711910"/>
            <a:ext cx="6540937" cy="787241"/>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BETWEEN PREVIOUS LOAN DEFAULTS AND LOAN STATUS SHOWS THAT APPLICANTS WITH PREVIOUS LOAN DEFAULT NEARLY DO NOT HAVE ANY CHANCE TO REPAY THE LOAN AND THAT MEANS THESE APPLICANTS ARE A HIGH RISK</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26745" y="492919"/>
            <a:ext cx="7228165" cy="559594"/>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LOAN STATUS DISTRIBUTION :</a:t>
            </a:r>
            <a:endParaRPr lang="en-US" sz="3500" dirty="0"/>
          </a:p>
        </p:txBody>
      </p:sp>
      <p:pic>
        <p:nvPicPr>
          <p:cNvPr id="3" name="Image 0" descr="preencoded.png"/>
          <p:cNvPicPr>
            <a:picLocks noChangeAspect="1"/>
          </p:cNvPicPr>
          <p:nvPr/>
        </p:nvPicPr>
        <p:blipFill>
          <a:blip r:embed="rId3"/>
          <a:stretch>
            <a:fillRect/>
          </a:stretch>
        </p:blipFill>
        <p:spPr>
          <a:xfrm>
            <a:off x="626745" y="1410653"/>
            <a:ext cx="4984194" cy="5222438"/>
          </a:xfrm>
          <a:prstGeom prst="rect">
            <a:avLst/>
          </a:prstGeom>
        </p:spPr>
      </p:pic>
      <p:sp>
        <p:nvSpPr>
          <p:cNvPr id="4" name="Text 1"/>
          <p:cNvSpPr/>
          <p:nvPr/>
        </p:nvSpPr>
        <p:spPr>
          <a:xfrm>
            <a:off x="626745" y="6901696"/>
            <a:ext cx="2238375" cy="279797"/>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PIE CHART</a:t>
            </a:r>
            <a:endParaRPr lang="en-US" sz="1750" dirty="0"/>
          </a:p>
        </p:txBody>
      </p:sp>
      <p:sp>
        <p:nvSpPr>
          <p:cNvPr id="5" name="Text 2"/>
          <p:cNvSpPr/>
          <p:nvPr/>
        </p:nvSpPr>
        <p:spPr>
          <a:xfrm>
            <a:off x="626745" y="7450098"/>
            <a:ext cx="13376910" cy="286464"/>
          </a:xfrm>
          <a:prstGeom prst="rect">
            <a:avLst/>
          </a:prstGeom>
          <a:noFill/>
          <a:ln/>
        </p:spPr>
        <p:txBody>
          <a:bodyPr wrap="non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OF LOAN STATUS SHOWS THAT MOST APPLICANTS UNFORTUNATLY COULD NOT REPAY THE LOAN</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endParaRPr lang="en-US" sz="4300" dirty="0"/>
          </a:p>
        </p:txBody>
      </p:sp>
      <p:pic>
        <p:nvPicPr>
          <p:cNvPr id="3" name="Image 0" descr="preencoded.png"/>
          <p:cNvPicPr>
            <a:picLocks noChangeAspect="1"/>
          </p:cNvPicPr>
          <p:nvPr/>
        </p:nvPicPr>
        <p:blipFill>
          <a:blip r:embed="rId3"/>
          <a:stretch>
            <a:fillRect/>
          </a:stretch>
        </p:blipFill>
        <p:spPr>
          <a:xfrm>
            <a:off x="764858" y="1818875"/>
            <a:ext cx="6283762" cy="4619387"/>
          </a:xfrm>
          <a:prstGeom prst="rect">
            <a:avLst/>
          </a:prstGeom>
        </p:spPr>
      </p:pic>
      <p:sp>
        <p:nvSpPr>
          <p:cNvPr id="4" name="Text 1"/>
          <p:cNvSpPr/>
          <p:nvPr/>
        </p:nvSpPr>
        <p:spPr>
          <a:xfrm>
            <a:off x="764858" y="6722507"/>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BOX PLOT</a:t>
            </a:r>
            <a:endParaRPr lang="en-US" sz="2150" dirty="0"/>
          </a:p>
        </p:txBody>
      </p:sp>
      <p:sp>
        <p:nvSpPr>
          <p:cNvPr id="5" name="Text 2"/>
          <p:cNvSpPr/>
          <p:nvPr/>
        </p:nvSpPr>
        <p:spPr>
          <a:xfrm>
            <a:off x="764858" y="7282339"/>
            <a:ext cx="6283762" cy="349568"/>
          </a:xfrm>
          <a:prstGeom prst="rect">
            <a:avLst/>
          </a:prstGeom>
          <a:noFill/>
          <a:ln/>
        </p:spPr>
        <p:txBody>
          <a:bodyPr wrap="non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BETWEEN EDUCATION AND LOAN AMOUNT AND LOAN STATUS</a:t>
            </a:r>
            <a:endParaRPr lang="en-US" sz="1700" dirty="0"/>
          </a:p>
        </p:txBody>
      </p:sp>
      <p:pic>
        <p:nvPicPr>
          <p:cNvPr id="6" name="Image 1" descr="preencoded.png"/>
          <p:cNvPicPr>
            <a:picLocks noChangeAspect="1"/>
          </p:cNvPicPr>
          <p:nvPr/>
        </p:nvPicPr>
        <p:blipFill>
          <a:blip r:embed="rId4"/>
          <a:stretch>
            <a:fillRect/>
          </a:stretch>
        </p:blipFill>
        <p:spPr>
          <a:xfrm>
            <a:off x="7589401" y="1857375"/>
            <a:ext cx="6283762" cy="4619387"/>
          </a:xfrm>
          <a:prstGeom prst="rect">
            <a:avLst/>
          </a:prstGeom>
        </p:spPr>
      </p:pic>
      <p:sp>
        <p:nvSpPr>
          <p:cNvPr id="7" name="Text 3"/>
          <p:cNvSpPr/>
          <p:nvPr/>
        </p:nvSpPr>
        <p:spPr>
          <a:xfrm>
            <a:off x="7589401" y="6722507"/>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SCATTER PLOT</a:t>
            </a:r>
            <a:endParaRPr lang="en-US" sz="2150" dirty="0"/>
          </a:p>
        </p:txBody>
      </p:sp>
      <p:sp>
        <p:nvSpPr>
          <p:cNvPr id="8" name="Text 4"/>
          <p:cNvSpPr/>
          <p:nvPr/>
        </p:nvSpPr>
        <p:spPr>
          <a:xfrm>
            <a:off x="7589401" y="7282339"/>
            <a:ext cx="6283762" cy="349568"/>
          </a:xfrm>
          <a:prstGeom prst="rect">
            <a:avLst/>
          </a:prstGeom>
          <a:noFill/>
          <a:ln/>
        </p:spPr>
        <p:txBody>
          <a:bodyPr wrap="non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BETWEEN INCOME AND LOAN AMOUNT AND LOAN STATUS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045976"/>
            <a:ext cx="6839426"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What Is Loan Default?</a:t>
            </a:r>
            <a:endParaRPr lang="en-US" sz="4450" dirty="0"/>
          </a:p>
        </p:txBody>
      </p:sp>
      <p:sp>
        <p:nvSpPr>
          <p:cNvPr id="3" name="Text 1"/>
          <p:cNvSpPr/>
          <p:nvPr/>
        </p:nvSpPr>
        <p:spPr>
          <a:xfrm>
            <a:off x="793790" y="4094917"/>
            <a:ext cx="13042821" cy="1088708"/>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Loan default occurs when a borrower fails to make required payments on a debt according to the agreed-upon terms. This is a major concern for financial institutions as it can lead to significant financial losses and impact their stability.</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F5E565-910F-33CC-A229-76FB291AA714}"/>
              </a:ext>
            </a:extLst>
          </p:cNvPr>
          <p:cNvSpPr txBox="1"/>
          <p:nvPr/>
        </p:nvSpPr>
        <p:spPr>
          <a:xfrm>
            <a:off x="196769" y="312516"/>
            <a:ext cx="3131334" cy="1446550"/>
          </a:xfrm>
          <a:prstGeom prst="rect">
            <a:avLst/>
          </a:prstGeom>
          <a:noFill/>
        </p:spPr>
        <p:txBody>
          <a:bodyPr wrap="square" rtlCol="0">
            <a:spAutoFit/>
          </a:bodyPr>
          <a:lstStyle/>
          <a:p>
            <a:r>
              <a:rPr lang="en-EG" sz="4800" b="1" dirty="0"/>
              <a:t> Data </a:t>
            </a:r>
            <a:r>
              <a:rPr lang="en-EG" sz="4000" b="1" dirty="0"/>
              <a:t>Preprocessing</a:t>
            </a:r>
          </a:p>
        </p:txBody>
      </p:sp>
      <p:sp>
        <p:nvSpPr>
          <p:cNvPr id="5" name="TextBox 4">
            <a:extLst>
              <a:ext uri="{FF2B5EF4-FFF2-40B4-BE49-F238E27FC236}">
                <a16:creationId xmlns:a16="http://schemas.microsoft.com/office/drawing/2014/main" id="{5456D57E-7737-9F04-50C3-2A14030D7F10}"/>
              </a:ext>
            </a:extLst>
          </p:cNvPr>
          <p:cNvSpPr txBox="1"/>
          <p:nvPr/>
        </p:nvSpPr>
        <p:spPr>
          <a:xfrm>
            <a:off x="196769" y="2085944"/>
            <a:ext cx="3491661" cy="400110"/>
          </a:xfrm>
          <a:prstGeom prst="rect">
            <a:avLst/>
          </a:prstGeom>
          <a:noFill/>
        </p:spPr>
        <p:txBody>
          <a:bodyPr wrap="none" rtlCol="0">
            <a:spAutoFit/>
          </a:bodyPr>
          <a:lstStyle/>
          <a:p>
            <a:pPr rtl="1"/>
            <a:r>
              <a:rPr lang="en-EG" sz="2000" b="1" dirty="0">
                <a:solidFill>
                  <a:schemeClr val="tx1">
                    <a:lumMod val="95000"/>
                    <a:lumOff val="5000"/>
                    <a:alpha val="60000"/>
                  </a:schemeClr>
                </a:solidFill>
              </a:rPr>
              <a:t>Encoding categorical variables</a:t>
            </a:r>
            <a:r>
              <a:rPr lang="en-EG" sz="2000" dirty="0">
                <a:solidFill>
                  <a:schemeClr val="tx1">
                    <a:lumMod val="95000"/>
                    <a:lumOff val="5000"/>
                    <a:alpha val="60000"/>
                  </a:schemeClr>
                </a:solidFill>
              </a:rPr>
              <a:t>  </a:t>
            </a:r>
          </a:p>
        </p:txBody>
      </p:sp>
      <p:pic>
        <p:nvPicPr>
          <p:cNvPr id="7" name="Picture 6" descr="A screenshot of a computer&#10;&#10;AI-generated content may be incorrect.">
            <a:extLst>
              <a:ext uri="{FF2B5EF4-FFF2-40B4-BE49-F238E27FC236}">
                <a16:creationId xmlns:a16="http://schemas.microsoft.com/office/drawing/2014/main" id="{85371076-B913-4177-24C3-254E5DE285C0}"/>
              </a:ext>
            </a:extLst>
          </p:cNvPr>
          <p:cNvPicPr>
            <a:picLocks noChangeAspect="1"/>
          </p:cNvPicPr>
          <p:nvPr/>
        </p:nvPicPr>
        <p:blipFill>
          <a:blip r:embed="rId2"/>
          <a:stretch>
            <a:fillRect/>
          </a:stretch>
        </p:blipFill>
        <p:spPr>
          <a:xfrm>
            <a:off x="5823082" y="138895"/>
            <a:ext cx="7772400" cy="6609145"/>
          </a:xfrm>
          <a:prstGeom prst="rect">
            <a:avLst/>
          </a:prstGeom>
        </p:spPr>
      </p:pic>
    </p:spTree>
    <p:extLst>
      <p:ext uri="{BB962C8B-B14F-4D97-AF65-F5344CB8AC3E}">
        <p14:creationId xmlns:p14="http://schemas.microsoft.com/office/powerpoint/2010/main" val="158337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B0C3F-4BDD-7B6B-29A6-A243047F3DDF}"/>
              </a:ext>
            </a:extLst>
          </p:cNvPr>
          <p:cNvSpPr txBox="1"/>
          <p:nvPr/>
        </p:nvSpPr>
        <p:spPr>
          <a:xfrm>
            <a:off x="393539" y="2430684"/>
            <a:ext cx="3739870" cy="769441"/>
          </a:xfrm>
          <a:prstGeom prst="rect">
            <a:avLst/>
          </a:prstGeom>
          <a:noFill/>
        </p:spPr>
        <p:txBody>
          <a:bodyPr wrap="none" rtlCol="0">
            <a:spAutoFit/>
          </a:bodyPr>
          <a:lstStyle/>
          <a:p>
            <a:r>
              <a:rPr lang="en-US" sz="4400" b="1" dirty="0"/>
              <a:t>Train-Test Split</a:t>
            </a:r>
            <a:r>
              <a:rPr lang="en-US" sz="4400" dirty="0"/>
              <a:t> </a:t>
            </a:r>
            <a:endParaRPr lang="en-EG" sz="4400" dirty="0"/>
          </a:p>
        </p:txBody>
      </p:sp>
      <p:pic>
        <p:nvPicPr>
          <p:cNvPr id="4" name="Picture 3">
            <a:extLst>
              <a:ext uri="{FF2B5EF4-FFF2-40B4-BE49-F238E27FC236}">
                <a16:creationId xmlns:a16="http://schemas.microsoft.com/office/drawing/2014/main" id="{E3B86EEA-8919-3D2F-38AC-7B7BBAD3D1BC}"/>
              </a:ext>
            </a:extLst>
          </p:cNvPr>
          <p:cNvPicPr>
            <a:picLocks noChangeAspect="1"/>
          </p:cNvPicPr>
          <p:nvPr/>
        </p:nvPicPr>
        <p:blipFill>
          <a:blip r:embed="rId2"/>
          <a:srcRect/>
          <a:stretch/>
        </p:blipFill>
        <p:spPr>
          <a:xfrm>
            <a:off x="6692687" y="219919"/>
            <a:ext cx="7772400" cy="7292051"/>
          </a:xfrm>
          <a:prstGeom prst="rect">
            <a:avLst/>
          </a:prstGeom>
        </p:spPr>
      </p:pic>
    </p:spTree>
    <p:extLst>
      <p:ext uri="{BB962C8B-B14F-4D97-AF65-F5344CB8AC3E}">
        <p14:creationId xmlns:p14="http://schemas.microsoft.com/office/powerpoint/2010/main" val="1903101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87BF5-6DA0-C2C3-83B5-BE6C53AC7802}"/>
              </a:ext>
            </a:extLst>
          </p:cNvPr>
          <p:cNvSpPr txBox="1"/>
          <p:nvPr/>
        </p:nvSpPr>
        <p:spPr>
          <a:xfrm>
            <a:off x="659757" y="1203767"/>
            <a:ext cx="6147004" cy="1754326"/>
          </a:xfrm>
          <a:prstGeom prst="rect">
            <a:avLst/>
          </a:prstGeom>
          <a:noFill/>
        </p:spPr>
        <p:txBody>
          <a:bodyPr wrap="none" rtlCol="0">
            <a:spAutoFit/>
          </a:bodyPr>
          <a:lstStyle/>
          <a:p>
            <a:r>
              <a:rPr lang="en-EG" sz="3600" b="1" cap="all" dirty="0"/>
              <a:t>Classification Models Used</a:t>
            </a:r>
          </a:p>
          <a:p>
            <a:r>
              <a:rPr lang="en-EG" sz="3600" dirty="0">
                <a:latin typeface="Aharoni" panose="02010803020104030203" pitchFamily="2" charset="-79"/>
                <a:cs typeface="Aharoni" panose="02010803020104030203" pitchFamily="2" charset="-79"/>
              </a:rPr>
              <a:t>1.logistic regression</a:t>
            </a:r>
          </a:p>
          <a:p>
            <a:endParaRPr lang="en-EG" sz="3600" b="1" cap="all"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90EB4126-B782-C71D-BAF0-5A9B2771BB8F}"/>
              </a:ext>
            </a:extLst>
          </p:cNvPr>
          <p:cNvPicPr>
            <a:picLocks noChangeAspect="1"/>
          </p:cNvPicPr>
          <p:nvPr/>
        </p:nvPicPr>
        <p:blipFill>
          <a:blip r:embed="rId2"/>
          <a:stretch>
            <a:fillRect/>
          </a:stretch>
        </p:blipFill>
        <p:spPr>
          <a:xfrm>
            <a:off x="6719104" y="138897"/>
            <a:ext cx="7772400" cy="6888634"/>
          </a:xfrm>
          <a:prstGeom prst="rect">
            <a:avLst/>
          </a:prstGeom>
        </p:spPr>
      </p:pic>
    </p:spTree>
    <p:extLst>
      <p:ext uri="{BB962C8B-B14F-4D97-AF65-F5344CB8AC3E}">
        <p14:creationId xmlns:p14="http://schemas.microsoft.com/office/powerpoint/2010/main" val="2373585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61742-FF9D-4600-A4B8-7CC41D302536}"/>
              </a:ext>
            </a:extLst>
          </p:cNvPr>
          <p:cNvSpPr txBox="1"/>
          <p:nvPr/>
        </p:nvSpPr>
        <p:spPr>
          <a:xfrm>
            <a:off x="185194" y="1076446"/>
            <a:ext cx="7608173" cy="646331"/>
          </a:xfrm>
          <a:prstGeom prst="rect">
            <a:avLst/>
          </a:prstGeom>
          <a:noFill/>
        </p:spPr>
        <p:txBody>
          <a:bodyPr wrap="none" rtlCol="0">
            <a:spAutoFit/>
          </a:bodyPr>
          <a:lstStyle/>
          <a:p>
            <a:r>
              <a:rPr lang="en-US" sz="3600" b="1" dirty="0">
                <a:latin typeface="Montserrat" pitchFamily="2" charset="77"/>
              </a:rPr>
              <a:t>Support Vector Machine (SVM</a:t>
            </a:r>
            <a:r>
              <a:rPr lang="en-US" sz="3600" dirty="0">
                <a:latin typeface="Montserrat" pitchFamily="2" charset="77"/>
              </a:rPr>
              <a:t>)</a:t>
            </a:r>
            <a:endParaRPr lang="en-EG" sz="36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7FD52E0D-FE38-B27D-1E18-884DD8AA231A}"/>
              </a:ext>
            </a:extLst>
          </p:cNvPr>
          <p:cNvPicPr>
            <a:picLocks noChangeAspect="1"/>
          </p:cNvPicPr>
          <p:nvPr/>
        </p:nvPicPr>
        <p:blipFill>
          <a:blip r:embed="rId2"/>
          <a:stretch>
            <a:fillRect/>
          </a:stretch>
        </p:blipFill>
        <p:spPr>
          <a:xfrm>
            <a:off x="6672806" y="1722777"/>
            <a:ext cx="7772400" cy="6383626"/>
          </a:xfrm>
          <a:prstGeom prst="rect">
            <a:avLst/>
          </a:prstGeom>
        </p:spPr>
      </p:pic>
    </p:spTree>
    <p:extLst>
      <p:ext uri="{BB962C8B-B14F-4D97-AF65-F5344CB8AC3E}">
        <p14:creationId xmlns:p14="http://schemas.microsoft.com/office/powerpoint/2010/main" val="293400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E615C7-1FDC-8E34-2FB2-45CCA0FCED22}"/>
              </a:ext>
            </a:extLst>
          </p:cNvPr>
          <p:cNvSpPr txBox="1"/>
          <p:nvPr/>
        </p:nvSpPr>
        <p:spPr>
          <a:xfrm>
            <a:off x="266217" y="497711"/>
            <a:ext cx="5798382" cy="707886"/>
          </a:xfrm>
          <a:prstGeom prst="rect">
            <a:avLst/>
          </a:prstGeom>
          <a:noFill/>
        </p:spPr>
        <p:txBody>
          <a:bodyPr wrap="none" rtlCol="0">
            <a:spAutoFit/>
          </a:bodyPr>
          <a:lstStyle/>
          <a:p>
            <a:r>
              <a:rPr lang="en-US" sz="4000" b="1" dirty="0" err="1">
                <a:latin typeface="Montserrat" pitchFamily="2" charset="77"/>
              </a:rPr>
              <a:t>KNeighborsClassifier</a:t>
            </a:r>
            <a:endParaRPr lang="en-EG" sz="4000" dirty="0">
              <a:latin typeface="Montserrat" pitchFamily="2" charset="77"/>
            </a:endParaRPr>
          </a:p>
        </p:txBody>
      </p:sp>
      <p:pic>
        <p:nvPicPr>
          <p:cNvPr id="4" name="Picture 3">
            <a:extLst>
              <a:ext uri="{FF2B5EF4-FFF2-40B4-BE49-F238E27FC236}">
                <a16:creationId xmlns:a16="http://schemas.microsoft.com/office/drawing/2014/main" id="{9A05DAC6-D142-3B77-C245-1E4AF7B1B23B}"/>
              </a:ext>
            </a:extLst>
          </p:cNvPr>
          <p:cNvPicPr>
            <a:picLocks noChangeAspect="1"/>
          </p:cNvPicPr>
          <p:nvPr/>
        </p:nvPicPr>
        <p:blipFill>
          <a:blip r:embed="rId2"/>
          <a:stretch>
            <a:fillRect/>
          </a:stretch>
        </p:blipFill>
        <p:spPr>
          <a:xfrm>
            <a:off x="6064599" y="1190448"/>
            <a:ext cx="7772400" cy="6541441"/>
          </a:xfrm>
          <a:prstGeom prst="rect">
            <a:avLst/>
          </a:prstGeom>
        </p:spPr>
      </p:pic>
    </p:spTree>
    <p:extLst>
      <p:ext uri="{BB962C8B-B14F-4D97-AF65-F5344CB8AC3E}">
        <p14:creationId xmlns:p14="http://schemas.microsoft.com/office/powerpoint/2010/main" val="204329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8174E4-76F1-CC69-F045-A82927A34674}"/>
              </a:ext>
            </a:extLst>
          </p:cNvPr>
          <p:cNvSpPr txBox="1"/>
          <p:nvPr/>
        </p:nvSpPr>
        <p:spPr>
          <a:xfrm>
            <a:off x="127322" y="300941"/>
            <a:ext cx="6135013" cy="707886"/>
          </a:xfrm>
          <a:prstGeom prst="rect">
            <a:avLst/>
          </a:prstGeom>
          <a:noFill/>
        </p:spPr>
        <p:txBody>
          <a:bodyPr wrap="none" rtlCol="0">
            <a:spAutoFit/>
          </a:bodyPr>
          <a:lstStyle/>
          <a:p>
            <a:r>
              <a:rPr lang="en-US" sz="4000" b="1" dirty="0" err="1">
                <a:latin typeface="Montserrat" pitchFamily="2" charset="77"/>
              </a:rPr>
              <a:t>DecisionTreeClassifier</a:t>
            </a:r>
            <a:endParaRPr lang="en-EG" sz="40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58608428-2846-462B-D0BF-B3089DB7DA4B}"/>
              </a:ext>
            </a:extLst>
          </p:cNvPr>
          <p:cNvPicPr>
            <a:picLocks noChangeAspect="1"/>
          </p:cNvPicPr>
          <p:nvPr/>
        </p:nvPicPr>
        <p:blipFill>
          <a:blip r:embed="rId2"/>
          <a:stretch>
            <a:fillRect/>
          </a:stretch>
        </p:blipFill>
        <p:spPr>
          <a:xfrm>
            <a:off x="5632270" y="1192192"/>
            <a:ext cx="7772400" cy="6541441"/>
          </a:xfrm>
          <a:prstGeom prst="rect">
            <a:avLst/>
          </a:prstGeom>
        </p:spPr>
      </p:pic>
    </p:spTree>
    <p:extLst>
      <p:ext uri="{BB962C8B-B14F-4D97-AF65-F5344CB8AC3E}">
        <p14:creationId xmlns:p14="http://schemas.microsoft.com/office/powerpoint/2010/main" val="948095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00AA71-DB6A-0239-0BA6-0C7B14947B5F}"/>
              </a:ext>
            </a:extLst>
          </p:cNvPr>
          <p:cNvSpPr txBox="1"/>
          <p:nvPr/>
        </p:nvSpPr>
        <p:spPr>
          <a:xfrm>
            <a:off x="231493" y="462986"/>
            <a:ext cx="5891356" cy="707886"/>
          </a:xfrm>
          <a:prstGeom prst="rect">
            <a:avLst/>
          </a:prstGeom>
          <a:noFill/>
        </p:spPr>
        <p:txBody>
          <a:bodyPr wrap="none" rtlCol="0">
            <a:spAutoFit/>
          </a:bodyPr>
          <a:lstStyle/>
          <a:p>
            <a:r>
              <a:rPr lang="en-EG" sz="4000" b="1" cap="all" dirty="0">
                <a:latin typeface="Montserrat" pitchFamily="2" charset="77"/>
              </a:rPr>
              <a:t>Model Evaluation</a:t>
            </a:r>
            <a:endParaRPr lang="en-EG" sz="40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10553761-12FE-7309-6E91-85DCDCB8A207}"/>
              </a:ext>
            </a:extLst>
          </p:cNvPr>
          <p:cNvPicPr>
            <a:picLocks noChangeAspect="1"/>
          </p:cNvPicPr>
          <p:nvPr/>
        </p:nvPicPr>
        <p:blipFill>
          <a:blip r:embed="rId2"/>
          <a:stretch>
            <a:fillRect/>
          </a:stretch>
        </p:blipFill>
        <p:spPr>
          <a:xfrm>
            <a:off x="0" y="1611696"/>
            <a:ext cx="7036360" cy="500621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2473F08-C57F-067A-61F6-EBC188D86838}"/>
              </a:ext>
            </a:extLst>
          </p:cNvPr>
          <p:cNvPicPr>
            <a:picLocks noChangeAspect="1"/>
          </p:cNvPicPr>
          <p:nvPr/>
        </p:nvPicPr>
        <p:blipFill>
          <a:blip r:embed="rId3"/>
          <a:stretch>
            <a:fillRect/>
          </a:stretch>
        </p:blipFill>
        <p:spPr>
          <a:xfrm>
            <a:off x="7315200" y="1996535"/>
            <a:ext cx="7298051" cy="4230646"/>
          </a:xfrm>
          <a:prstGeom prst="rect">
            <a:avLst/>
          </a:prstGeom>
        </p:spPr>
      </p:pic>
    </p:spTree>
    <p:extLst>
      <p:ext uri="{BB962C8B-B14F-4D97-AF65-F5344CB8AC3E}">
        <p14:creationId xmlns:p14="http://schemas.microsoft.com/office/powerpoint/2010/main" val="64040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554718"/>
            <a:ext cx="7930277"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 Preprocessing Steps</a:t>
            </a:r>
            <a:endParaRPr lang="en-US" sz="4450" dirty="0"/>
          </a:p>
        </p:txBody>
      </p:sp>
      <p:sp>
        <p:nvSpPr>
          <p:cNvPr id="3" name="Text 1"/>
          <p:cNvSpPr/>
          <p:nvPr/>
        </p:nvSpPr>
        <p:spPr>
          <a:xfrm>
            <a:off x="793790" y="271712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To prepare the data for modeling, we performed several key cleaning and transformation steps to ensure quality and efficiency.</a:t>
            </a:r>
            <a:endParaRPr lang="en-US" sz="1750" dirty="0"/>
          </a:p>
        </p:txBody>
      </p:sp>
      <p:sp>
        <p:nvSpPr>
          <p:cNvPr id="4" name="Shape 2"/>
          <p:cNvSpPr/>
          <p:nvPr/>
        </p:nvSpPr>
        <p:spPr>
          <a:xfrm>
            <a:off x="793790" y="4378523"/>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5" name="Text 3"/>
          <p:cNvSpPr/>
          <p:nvPr/>
        </p:nvSpPr>
        <p:spPr>
          <a:xfrm>
            <a:off x="1020604" y="4832152"/>
            <a:ext cx="3459956"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Handle Missing Values</a:t>
            </a:r>
            <a:endParaRPr lang="en-US" sz="2200" dirty="0"/>
          </a:p>
        </p:txBody>
      </p:sp>
      <p:sp>
        <p:nvSpPr>
          <p:cNvPr id="6" name="Text 4"/>
          <p:cNvSpPr/>
          <p:nvPr/>
        </p:nvSpPr>
        <p:spPr>
          <a:xfrm>
            <a:off x="1020604" y="5322570"/>
            <a:ext cx="3780592"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Checked for and handled any missing data points to maintain dataset integrity.</a:t>
            </a:r>
            <a:endParaRPr lang="en-US" sz="1750" dirty="0"/>
          </a:p>
        </p:txBody>
      </p:sp>
      <p:sp>
        <p:nvSpPr>
          <p:cNvPr id="7" name="Shape 5"/>
          <p:cNvSpPr/>
          <p:nvPr/>
        </p:nvSpPr>
        <p:spPr>
          <a:xfrm>
            <a:off x="5198031" y="4038243"/>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8" name="Text 6"/>
          <p:cNvSpPr/>
          <p:nvPr/>
        </p:nvSpPr>
        <p:spPr>
          <a:xfrm>
            <a:off x="5424845" y="4491871"/>
            <a:ext cx="3150513"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Feature Engineering</a:t>
            </a:r>
            <a:endParaRPr lang="en-US" sz="2200" dirty="0"/>
          </a:p>
        </p:txBody>
      </p:sp>
      <p:sp>
        <p:nvSpPr>
          <p:cNvPr id="9" name="Text 7"/>
          <p:cNvSpPr/>
          <p:nvPr/>
        </p:nvSpPr>
        <p:spPr>
          <a:xfrm>
            <a:off x="5424845" y="4982289"/>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Label-encoded categorical features like employment status to convert them into a numerical format.</a:t>
            </a:r>
            <a:endParaRPr lang="en-US" sz="1750" dirty="0"/>
          </a:p>
        </p:txBody>
      </p:sp>
      <p:sp>
        <p:nvSpPr>
          <p:cNvPr id="10" name="Shape 8"/>
          <p:cNvSpPr/>
          <p:nvPr/>
        </p:nvSpPr>
        <p:spPr>
          <a:xfrm>
            <a:off x="9602272" y="3698081"/>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11" name="Text 9"/>
          <p:cNvSpPr/>
          <p:nvPr/>
        </p:nvSpPr>
        <p:spPr>
          <a:xfrm>
            <a:off x="9829086" y="4151709"/>
            <a:ext cx="3780592" cy="708660"/>
          </a:xfrm>
          <a:prstGeom prst="rect">
            <a:avLst/>
          </a:prstGeom>
          <a:noFill/>
          <a:ln/>
        </p:spPr>
        <p:txBody>
          <a:bodyPr wrap="squar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Dimensionality Reduction</a:t>
            </a:r>
            <a:endParaRPr lang="en-US" sz="2200" dirty="0"/>
          </a:p>
        </p:txBody>
      </p:sp>
      <p:sp>
        <p:nvSpPr>
          <p:cNvPr id="12" name="Text 10"/>
          <p:cNvSpPr/>
          <p:nvPr/>
        </p:nvSpPr>
        <p:spPr>
          <a:xfrm>
            <a:off x="9829086" y="4996458"/>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Dropped irrelevant columns and features with low variance to simplify the model and improve performance.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3170634"/>
            <a:ext cx="7877056"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Machine Learning Models</a:t>
            </a:r>
            <a:endParaRPr lang="en-US" sz="4450" dirty="0"/>
          </a:p>
        </p:txBody>
      </p:sp>
      <p:sp>
        <p:nvSpPr>
          <p:cNvPr id="3" name="Text 1"/>
          <p:cNvSpPr/>
          <p:nvPr/>
        </p:nvSpPr>
        <p:spPr>
          <a:xfrm>
            <a:off x="793790" y="4333042"/>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We utilized several binary classification models to predict loan default. The performance of ensemble methods was notably superior</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536138" y="421243"/>
            <a:ext cx="4637842" cy="478750"/>
          </a:xfrm>
          <a:prstGeom prst="rect">
            <a:avLst/>
          </a:prstGeom>
          <a:noFill/>
          <a:ln/>
        </p:spPr>
        <p:txBody>
          <a:bodyPr wrap="none" lIns="0" tIns="0" rIns="0" bIns="0" rtlCol="0" anchor="t"/>
          <a:lstStyle/>
          <a:p>
            <a:pPr marL="0" indent="0" algn="l">
              <a:lnSpc>
                <a:spcPts val="3750"/>
              </a:lnSpc>
              <a:buNone/>
            </a:pPr>
            <a:r>
              <a:rPr lang="en-US" sz="3000" b="1" dirty="0">
                <a:solidFill>
                  <a:srgbClr val="151617"/>
                </a:solidFill>
                <a:latin typeface="Montserrat Black" pitchFamily="34" charset="0"/>
                <a:ea typeface="Montserrat Black" pitchFamily="34" charset="-122"/>
                <a:cs typeface="Montserrat Black" pitchFamily="34" charset="-120"/>
              </a:rPr>
              <a:t>Key Results &amp; Insights</a:t>
            </a:r>
            <a:endParaRPr lang="en-US" sz="3000" dirty="0"/>
          </a:p>
        </p:txBody>
      </p:sp>
      <p:sp>
        <p:nvSpPr>
          <p:cNvPr id="3" name="Text 1"/>
          <p:cNvSpPr/>
          <p:nvPr/>
        </p:nvSpPr>
        <p:spPr>
          <a:xfrm>
            <a:off x="536138" y="1206341"/>
            <a:ext cx="13576469" cy="236869"/>
          </a:xfrm>
          <a:prstGeom prst="rect">
            <a:avLst/>
          </a:prstGeom>
          <a:noFill/>
          <a:ln/>
        </p:spPr>
        <p:txBody>
          <a:bodyPr wrap="none" lIns="0" tIns="0" rIns="0" bIns="0" rtlCol="0" anchor="t"/>
          <a:lstStyle/>
          <a:p>
            <a:pPr marL="0" indent="0" algn="l">
              <a:lnSpc>
                <a:spcPts val="1900"/>
              </a:lnSpc>
              <a:buNone/>
            </a:pPr>
            <a:r>
              <a:rPr lang="en-US" sz="1200" dirty="0">
                <a:solidFill>
                  <a:srgbClr val="151617"/>
                </a:solidFill>
                <a:latin typeface="Inconsolata" pitchFamily="34" charset="0"/>
                <a:ea typeface="Inconsolata" pitchFamily="34" charset="-122"/>
                <a:cs typeface="Inconsolata" pitchFamily="34" charset="-120"/>
              </a:rPr>
              <a:t>Our analysis revealed that ensemble models like XGBoost are highly effective for this classification problem. The most influential factors in predicting default were identified.</a:t>
            </a:r>
            <a:endParaRPr lang="en-US" sz="1200" dirty="0"/>
          </a:p>
        </p:txBody>
      </p:sp>
      <p:pic>
        <p:nvPicPr>
          <p:cNvPr id="4" name="Image 0" descr="preencoded.png"/>
          <p:cNvPicPr>
            <a:picLocks noChangeAspect="1"/>
          </p:cNvPicPr>
          <p:nvPr/>
        </p:nvPicPr>
        <p:blipFill>
          <a:blip r:embed="rId3"/>
          <a:stretch>
            <a:fillRect/>
          </a:stretch>
        </p:blipFill>
        <p:spPr>
          <a:xfrm>
            <a:off x="143220" y="1328916"/>
            <a:ext cx="12294824" cy="68850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6237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Dataset Overview</a:t>
            </a:r>
            <a:endParaRPr lang="en-US" sz="4450" dirty="0"/>
          </a:p>
        </p:txBody>
      </p:sp>
      <p:sp>
        <p:nvSpPr>
          <p:cNvPr id="3" name="Text 1"/>
          <p:cNvSpPr/>
          <p:nvPr/>
        </p:nvSpPr>
        <p:spPr>
          <a:xfrm>
            <a:off x="793790" y="3024783"/>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Our analysis uses a Kaggle dataset containing real-world loan information. This provides a robust foundation for building predictive models</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
        <p:nvSpPr>
          <p:cNvPr id="4" name="Text 2"/>
          <p:cNvSpPr/>
          <p:nvPr/>
        </p:nvSpPr>
        <p:spPr>
          <a:xfrm>
            <a:off x="793790" y="4119086"/>
            <a:ext cx="4158615" cy="748427"/>
          </a:xfrm>
          <a:prstGeom prst="rect">
            <a:avLst/>
          </a:prstGeom>
          <a:noFill/>
          <a:ln/>
        </p:spPr>
        <p:txBody>
          <a:bodyPr wrap="none" lIns="0" tIns="0" rIns="0" bIns="0" rtlCol="0" anchor="t"/>
          <a:lstStyle/>
          <a:p>
            <a:pPr marL="0" indent="0" algn="ctr">
              <a:lnSpc>
                <a:spcPts val="5850"/>
              </a:lnSpc>
              <a:buNone/>
            </a:pPr>
            <a:endParaRPr lang="en-US" sz="5850" dirty="0"/>
          </a:p>
        </p:txBody>
      </p:sp>
      <p:sp>
        <p:nvSpPr>
          <p:cNvPr id="5" name="Text 3"/>
          <p:cNvSpPr/>
          <p:nvPr/>
        </p:nvSpPr>
        <p:spPr>
          <a:xfrm>
            <a:off x="1455420"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Entries</a:t>
            </a:r>
            <a:endParaRPr lang="en-US" sz="2200" dirty="0"/>
          </a:p>
        </p:txBody>
      </p:sp>
      <p:sp>
        <p:nvSpPr>
          <p:cNvPr id="6" name="Text 4"/>
          <p:cNvSpPr/>
          <p:nvPr/>
        </p:nvSpPr>
        <p:spPr>
          <a:xfrm>
            <a:off x="793790"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A large sample size ensures statistical significance.</a:t>
            </a:r>
            <a:endParaRPr lang="en-US" sz="2000" dirty="0"/>
          </a:p>
        </p:txBody>
      </p:sp>
      <p:sp>
        <p:nvSpPr>
          <p:cNvPr id="7" name="Text 5"/>
          <p:cNvSpPr/>
          <p:nvPr/>
        </p:nvSpPr>
        <p:spPr>
          <a:xfrm>
            <a:off x="5235893" y="4119086"/>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10+</a:t>
            </a:r>
            <a:endParaRPr lang="en-US" sz="5850" dirty="0"/>
          </a:p>
        </p:txBody>
      </p:sp>
      <p:sp>
        <p:nvSpPr>
          <p:cNvPr id="8" name="Text 6"/>
          <p:cNvSpPr/>
          <p:nvPr/>
        </p:nvSpPr>
        <p:spPr>
          <a:xfrm>
            <a:off x="5897523"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Features</a:t>
            </a:r>
            <a:endParaRPr lang="en-US" sz="2200" dirty="0"/>
          </a:p>
        </p:txBody>
      </p:sp>
      <p:sp>
        <p:nvSpPr>
          <p:cNvPr id="9" name="Text 7"/>
          <p:cNvSpPr/>
          <p:nvPr/>
        </p:nvSpPr>
        <p:spPr>
          <a:xfrm>
            <a:off x="5235893"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Rich data including income, credit score, and loan amount.</a:t>
            </a:r>
            <a:endParaRPr lang="en-US" sz="2000" dirty="0"/>
          </a:p>
        </p:txBody>
      </p:sp>
      <p:sp>
        <p:nvSpPr>
          <p:cNvPr id="10" name="Text 8"/>
          <p:cNvSpPr/>
          <p:nvPr/>
        </p:nvSpPr>
        <p:spPr>
          <a:xfrm>
            <a:off x="9677995" y="4119086"/>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0 / 1</a:t>
            </a:r>
            <a:endParaRPr lang="en-US" sz="5850" dirty="0"/>
          </a:p>
        </p:txBody>
      </p:sp>
      <p:sp>
        <p:nvSpPr>
          <p:cNvPr id="11" name="Text 9"/>
          <p:cNvSpPr/>
          <p:nvPr/>
        </p:nvSpPr>
        <p:spPr>
          <a:xfrm>
            <a:off x="10339626"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Target Variable</a:t>
            </a:r>
            <a:endParaRPr lang="en-US" sz="2200" dirty="0"/>
          </a:p>
        </p:txBody>
      </p:sp>
      <p:sp>
        <p:nvSpPr>
          <p:cNvPr id="12" name="Text 10"/>
          <p:cNvSpPr/>
          <p:nvPr/>
        </p:nvSpPr>
        <p:spPr>
          <a:xfrm>
            <a:off x="9677995"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Binary classification: 1 for paid ,and 0 defaulted</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828324"/>
            <a:ext cx="8074938"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Conclusion &amp; Applications</a:t>
            </a:r>
            <a:endParaRPr lang="en-US" sz="4450" dirty="0"/>
          </a:p>
        </p:txBody>
      </p:sp>
      <p:sp>
        <p:nvSpPr>
          <p:cNvPr id="3" name="Text 1"/>
          <p:cNvSpPr/>
          <p:nvPr/>
        </p:nvSpPr>
        <p:spPr>
          <a:xfrm>
            <a:off x="793790" y="29907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This analysis demonstrates the power of machine learning in finance. By accurately predicting loan defaults, lenders can significantly improve their risk management strategies.</a:t>
            </a:r>
            <a:endParaRPr lang="en-US" sz="1750" dirty="0"/>
          </a:p>
        </p:txBody>
      </p:sp>
      <p:pic>
        <p:nvPicPr>
          <p:cNvPr id="4" name="Image 0" descr="preencoded.png"/>
          <p:cNvPicPr>
            <a:picLocks noChangeAspect="1"/>
          </p:cNvPicPr>
          <p:nvPr/>
        </p:nvPicPr>
        <p:blipFill>
          <a:blip r:embed="rId3"/>
          <a:stretch>
            <a:fillRect/>
          </a:stretch>
        </p:blipFill>
        <p:spPr>
          <a:xfrm>
            <a:off x="793790" y="3971687"/>
            <a:ext cx="566976" cy="566976"/>
          </a:xfrm>
          <a:prstGeom prst="rect">
            <a:avLst/>
          </a:prstGeom>
        </p:spPr>
      </p:pic>
      <p:sp>
        <p:nvSpPr>
          <p:cNvPr id="5" name="Text 2"/>
          <p:cNvSpPr/>
          <p:nvPr/>
        </p:nvSpPr>
        <p:spPr>
          <a:xfrm>
            <a:off x="793790" y="4822150"/>
            <a:ext cx="3950494"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Better Credit Assessment</a:t>
            </a:r>
            <a:endParaRPr lang="en-US" sz="2200" dirty="0"/>
          </a:p>
        </p:txBody>
      </p:sp>
      <p:sp>
        <p:nvSpPr>
          <p:cNvPr id="6" name="Text 3"/>
          <p:cNvSpPr/>
          <p:nvPr/>
        </p:nvSpPr>
        <p:spPr>
          <a:xfrm>
            <a:off x="793790" y="531256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Enhance decision-making by identifying high-risk applicants with greater accuracy.</a:t>
            </a:r>
            <a:endParaRPr lang="en-US" sz="1750" dirty="0"/>
          </a:p>
        </p:txBody>
      </p:sp>
      <p:pic>
        <p:nvPicPr>
          <p:cNvPr id="7" name="Image 1" descr="preencoded.png"/>
          <p:cNvPicPr>
            <a:picLocks noChangeAspect="1"/>
          </p:cNvPicPr>
          <p:nvPr/>
        </p:nvPicPr>
        <p:blipFill>
          <a:blip r:embed="rId4"/>
          <a:stretch>
            <a:fillRect/>
          </a:stretch>
        </p:blipFill>
        <p:spPr>
          <a:xfrm>
            <a:off x="5235893" y="3971687"/>
            <a:ext cx="566976" cy="566976"/>
          </a:xfrm>
          <a:prstGeom prst="rect">
            <a:avLst/>
          </a:prstGeom>
        </p:spPr>
      </p:pic>
      <p:sp>
        <p:nvSpPr>
          <p:cNvPr id="8" name="Text 4"/>
          <p:cNvSpPr/>
          <p:nvPr/>
        </p:nvSpPr>
        <p:spPr>
          <a:xfrm>
            <a:off x="5235893" y="4822150"/>
            <a:ext cx="3548420"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Targeted Interventions</a:t>
            </a:r>
            <a:endParaRPr lang="en-US" sz="2200" dirty="0"/>
          </a:p>
        </p:txBody>
      </p:sp>
      <p:sp>
        <p:nvSpPr>
          <p:cNvPr id="9" name="Text 5"/>
          <p:cNvSpPr/>
          <p:nvPr/>
        </p:nvSpPr>
        <p:spPr>
          <a:xfrm>
            <a:off x="5235893" y="531256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Proactively offer support or adjusted terms to borrowers at risk of defaulting.</a:t>
            </a:r>
            <a:endParaRPr lang="en-US" sz="1750" dirty="0"/>
          </a:p>
        </p:txBody>
      </p:sp>
      <p:pic>
        <p:nvPicPr>
          <p:cNvPr id="10" name="Image 2" descr="preencoded.png"/>
          <p:cNvPicPr>
            <a:picLocks noChangeAspect="1"/>
          </p:cNvPicPr>
          <p:nvPr/>
        </p:nvPicPr>
        <p:blipFill>
          <a:blip r:embed="rId5"/>
          <a:stretch>
            <a:fillRect/>
          </a:stretch>
        </p:blipFill>
        <p:spPr>
          <a:xfrm>
            <a:off x="9677995" y="3971687"/>
            <a:ext cx="566976" cy="566976"/>
          </a:xfrm>
          <a:prstGeom prst="rect">
            <a:avLst/>
          </a:prstGeom>
        </p:spPr>
      </p:pic>
      <p:sp>
        <p:nvSpPr>
          <p:cNvPr id="11" name="Text 6"/>
          <p:cNvSpPr/>
          <p:nvPr/>
        </p:nvSpPr>
        <p:spPr>
          <a:xfrm>
            <a:off x="9677995" y="4822150"/>
            <a:ext cx="339792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Improved Profitability</a:t>
            </a:r>
            <a:endParaRPr lang="en-US" sz="2200" dirty="0"/>
          </a:p>
        </p:txBody>
      </p:sp>
      <p:sp>
        <p:nvSpPr>
          <p:cNvPr id="12" name="Text 7"/>
          <p:cNvSpPr/>
          <p:nvPr/>
        </p:nvSpPr>
        <p:spPr>
          <a:xfrm>
            <a:off x="9677995" y="531256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Minimize losses from defaults, leading to a healthier and more profitable lending portfolio.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54743"/>
            <a:ext cx="7147917"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Exploring Key Features</a:t>
            </a:r>
            <a:endParaRPr lang="en-US" sz="4450" dirty="0"/>
          </a:p>
        </p:txBody>
      </p:sp>
      <p:sp>
        <p:nvSpPr>
          <p:cNvPr id="3" name="Text 1"/>
          <p:cNvSpPr/>
          <p:nvPr/>
        </p:nvSpPr>
        <p:spPr>
          <a:xfrm>
            <a:off x="793790" y="291715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The dataset includes a mix of numerical and categorical variables that provide a comprehensive view of each borrower.</a:t>
            </a:r>
            <a:endParaRPr lang="en-US" sz="1750" dirty="0"/>
          </a:p>
        </p:txBody>
      </p:sp>
      <p:sp>
        <p:nvSpPr>
          <p:cNvPr id="4" name="Text 2"/>
          <p:cNvSpPr/>
          <p:nvPr/>
        </p:nvSpPr>
        <p:spPr>
          <a:xfrm>
            <a:off x="793790" y="4124920"/>
            <a:ext cx="3356253"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Borrower Information</a:t>
            </a:r>
            <a:endParaRPr lang="en-US" sz="2200" dirty="0"/>
          </a:p>
        </p:txBody>
      </p:sp>
      <p:sp>
        <p:nvSpPr>
          <p:cNvPr id="5" name="Text 3"/>
          <p:cNvSpPr/>
          <p:nvPr/>
        </p:nvSpPr>
        <p:spPr>
          <a:xfrm>
            <a:off x="793790" y="47060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Age &amp; Annual Income</a:t>
            </a:r>
            <a:endParaRPr lang="en-US" sz="1750" dirty="0"/>
          </a:p>
        </p:txBody>
      </p:sp>
      <p:sp>
        <p:nvSpPr>
          <p:cNvPr id="6" name="Text 4"/>
          <p:cNvSpPr/>
          <p:nvPr/>
        </p:nvSpPr>
        <p:spPr>
          <a:xfrm>
            <a:off x="793790" y="5148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Employment Length</a:t>
            </a:r>
            <a:endParaRPr lang="en-US" sz="1750" dirty="0"/>
          </a:p>
        </p:txBody>
      </p:sp>
      <p:sp>
        <p:nvSpPr>
          <p:cNvPr id="7" name="Text 5"/>
          <p:cNvSpPr/>
          <p:nvPr/>
        </p:nvSpPr>
        <p:spPr>
          <a:xfrm>
            <a:off x="793790" y="5590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Debt-to-Income Ratio</a:t>
            </a:r>
            <a:endParaRPr lang="en-US" sz="1750" dirty="0"/>
          </a:p>
        </p:txBody>
      </p:sp>
      <p:sp>
        <p:nvSpPr>
          <p:cNvPr id="8" name="Text 6"/>
          <p:cNvSpPr/>
          <p:nvPr/>
        </p:nvSpPr>
        <p:spPr>
          <a:xfrm>
            <a:off x="793790" y="6032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Verification Status</a:t>
            </a:r>
            <a:endParaRPr lang="en-US" sz="1750" dirty="0"/>
          </a:p>
        </p:txBody>
      </p:sp>
      <p:sp>
        <p:nvSpPr>
          <p:cNvPr id="9" name="Text 7"/>
          <p:cNvSpPr/>
          <p:nvPr/>
        </p:nvSpPr>
        <p:spPr>
          <a:xfrm>
            <a:off x="7599521" y="41249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Loan Details</a:t>
            </a:r>
            <a:endParaRPr lang="en-US" sz="2200" dirty="0"/>
          </a:p>
        </p:txBody>
      </p:sp>
      <p:sp>
        <p:nvSpPr>
          <p:cNvPr id="10" name="Text 8"/>
          <p:cNvSpPr/>
          <p:nvPr/>
        </p:nvSpPr>
        <p:spPr>
          <a:xfrm>
            <a:off x="7599521" y="47060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Loan &amp; Funded Amount</a:t>
            </a:r>
            <a:endParaRPr lang="en-US" sz="1750" dirty="0"/>
          </a:p>
        </p:txBody>
      </p:sp>
      <p:sp>
        <p:nvSpPr>
          <p:cNvPr id="11" name="Text 9"/>
          <p:cNvSpPr/>
          <p:nvPr/>
        </p:nvSpPr>
        <p:spPr>
          <a:xfrm>
            <a:off x="7599521" y="5148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Interest Rate &amp; Term</a:t>
            </a:r>
            <a:endParaRPr lang="en-US" sz="1750" dirty="0"/>
          </a:p>
        </p:txBody>
      </p:sp>
      <p:sp>
        <p:nvSpPr>
          <p:cNvPr id="12" name="Text 10"/>
          <p:cNvSpPr/>
          <p:nvPr/>
        </p:nvSpPr>
        <p:spPr>
          <a:xfrm>
            <a:off x="7599521" y="5590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Number of Credit Lines</a:t>
            </a:r>
            <a:endParaRPr lang="en-US" sz="1750" dirty="0"/>
          </a:p>
        </p:txBody>
      </p:sp>
      <p:sp>
        <p:nvSpPr>
          <p:cNvPr id="13" name="Text 11"/>
          <p:cNvSpPr/>
          <p:nvPr/>
        </p:nvSpPr>
        <p:spPr>
          <a:xfrm>
            <a:off x="7599521" y="6032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Credit Score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2358" y="606862"/>
            <a:ext cx="6019324" cy="689610"/>
          </a:xfrm>
          <a:prstGeom prst="rect">
            <a:avLst/>
          </a:prstGeom>
          <a:noFill/>
          <a:ln/>
        </p:spPr>
        <p:txBody>
          <a:bodyPr wrap="none" lIns="0" tIns="0" rIns="0" bIns="0" rtlCol="0" anchor="t"/>
          <a:lstStyle/>
          <a:p>
            <a:pPr marL="0" indent="0" algn="l">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AGE DISTRIBUTION :</a:t>
            </a:r>
            <a:endParaRPr lang="en-US" sz="4300" dirty="0"/>
          </a:p>
        </p:txBody>
      </p:sp>
      <p:pic>
        <p:nvPicPr>
          <p:cNvPr id="3" name="Image 0" descr="preencoded.png"/>
          <p:cNvPicPr>
            <a:picLocks noChangeAspect="1"/>
          </p:cNvPicPr>
          <p:nvPr/>
        </p:nvPicPr>
        <p:blipFill>
          <a:blip r:embed="rId3"/>
          <a:stretch>
            <a:fillRect/>
          </a:stretch>
        </p:blipFill>
        <p:spPr>
          <a:xfrm>
            <a:off x="772358" y="1875711"/>
            <a:ext cx="3874413" cy="2950250"/>
          </a:xfrm>
          <a:prstGeom prst="rect">
            <a:avLst/>
          </a:prstGeom>
        </p:spPr>
      </p:pic>
      <p:sp>
        <p:nvSpPr>
          <p:cNvPr id="4" name="Text 1"/>
          <p:cNvSpPr/>
          <p:nvPr/>
        </p:nvSpPr>
        <p:spPr>
          <a:xfrm>
            <a:off x="772358" y="5074206"/>
            <a:ext cx="2758678" cy="344805"/>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HISTOGRAM</a:t>
            </a:r>
            <a:endParaRPr lang="en-US" sz="2150" dirty="0"/>
          </a:p>
        </p:txBody>
      </p:sp>
      <p:sp>
        <p:nvSpPr>
          <p:cNvPr id="5" name="Text 2"/>
          <p:cNvSpPr/>
          <p:nvPr/>
        </p:nvSpPr>
        <p:spPr>
          <a:xfrm>
            <a:off x="772358" y="5639633"/>
            <a:ext cx="4002405" cy="706279"/>
          </a:xfrm>
          <a:prstGeom prst="rect">
            <a:avLst/>
          </a:prstGeom>
          <a:noFill/>
          <a:ln/>
        </p:spPr>
        <p:txBody>
          <a:bodyPr wrap="square" lIns="0" tIns="0" rIns="0" bIns="0" rtlCol="0" anchor="t"/>
          <a:lstStyle/>
          <a:p>
            <a:pPr marL="0" indent="0" algn="l">
              <a:lnSpc>
                <a:spcPts val="2750"/>
              </a:lnSpc>
              <a:buNone/>
            </a:pPr>
            <a:r>
              <a:rPr lang="en-US" sz="2000" dirty="0">
                <a:solidFill>
                  <a:srgbClr val="151617"/>
                </a:solidFill>
                <a:latin typeface="Inconsolata" pitchFamily="34" charset="0"/>
                <a:ea typeface="Inconsolata" pitchFamily="34" charset="-122"/>
                <a:cs typeface="Inconsolata" pitchFamily="34" charset="-120"/>
              </a:rPr>
              <a:t>DISTRIBUTION OF AGE SHOWS THAT MOST APPLICANTS ARE 20~32 YEARS OLD</a:t>
            </a:r>
            <a:endParaRPr lang="en-US" sz="2000" dirty="0"/>
          </a:p>
        </p:txBody>
      </p:sp>
      <p:pic>
        <p:nvPicPr>
          <p:cNvPr id="6" name="Image 1" descr="preencoded.png"/>
          <p:cNvPicPr>
            <a:picLocks noChangeAspect="1"/>
          </p:cNvPicPr>
          <p:nvPr/>
        </p:nvPicPr>
        <p:blipFill>
          <a:blip r:embed="rId4"/>
          <a:stretch>
            <a:fillRect/>
          </a:stretch>
        </p:blipFill>
        <p:spPr>
          <a:xfrm>
            <a:off x="5320784" y="1875711"/>
            <a:ext cx="4002405" cy="3077885"/>
          </a:xfrm>
          <a:prstGeom prst="rect">
            <a:avLst/>
          </a:prstGeom>
        </p:spPr>
      </p:pic>
      <p:sp>
        <p:nvSpPr>
          <p:cNvPr id="7" name="Text 3"/>
          <p:cNvSpPr/>
          <p:nvPr/>
        </p:nvSpPr>
        <p:spPr>
          <a:xfrm>
            <a:off x="5320784" y="5201841"/>
            <a:ext cx="4002405" cy="689610"/>
          </a:xfrm>
          <a:prstGeom prst="rect">
            <a:avLst/>
          </a:prstGeom>
          <a:noFill/>
          <a:ln/>
        </p:spPr>
        <p:txBody>
          <a:bodyPr wrap="squar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HISTOGRAM OF AGE AND LOAN STATUS</a:t>
            </a:r>
            <a:endParaRPr lang="en-US" sz="2150" dirty="0"/>
          </a:p>
        </p:txBody>
      </p:sp>
      <p:sp>
        <p:nvSpPr>
          <p:cNvPr id="8" name="Text 4"/>
          <p:cNvSpPr/>
          <p:nvPr/>
        </p:nvSpPr>
        <p:spPr>
          <a:xfrm>
            <a:off x="5320784" y="6112073"/>
            <a:ext cx="4002405" cy="1412557"/>
          </a:xfrm>
          <a:prstGeom prst="rect">
            <a:avLst/>
          </a:prstGeom>
          <a:noFill/>
          <a:ln/>
        </p:spPr>
        <p:txBody>
          <a:bodyPr wrap="square" lIns="0" tIns="0" rIns="0" bIns="0" rtlCol="0" anchor="t"/>
          <a:lstStyle/>
          <a:p>
            <a:pPr marL="0" indent="0" algn="l">
              <a:lnSpc>
                <a:spcPts val="2750"/>
              </a:lnSpc>
              <a:buNone/>
            </a:pPr>
            <a:r>
              <a:rPr lang="en-US" sz="2000" dirty="0">
                <a:solidFill>
                  <a:srgbClr val="151617"/>
                </a:solidFill>
                <a:latin typeface="Inconsolata" pitchFamily="34" charset="0"/>
                <a:ea typeface="Inconsolata" pitchFamily="34" charset="-122"/>
                <a:cs typeface="Inconsolata" pitchFamily="34" charset="-120"/>
              </a:rPr>
              <a:t>DISTRIBUTION BETWEEN AGE AND LOAN STATUS SHOWS THAT MOST APPLICANTS AT THE AGE OF 20~32 UNFORTUNATLY COULD NOT REPAY THE LOAN</a:t>
            </a:r>
            <a:endParaRPr lang="en-US" sz="2000" dirty="0"/>
          </a:p>
        </p:txBody>
      </p:sp>
      <p:pic>
        <p:nvPicPr>
          <p:cNvPr id="9" name="Image 2" descr="preencoded.png"/>
          <p:cNvPicPr>
            <a:picLocks noChangeAspect="1"/>
          </p:cNvPicPr>
          <p:nvPr/>
        </p:nvPicPr>
        <p:blipFill>
          <a:blip r:embed="rId5"/>
          <a:stretch>
            <a:fillRect/>
          </a:stretch>
        </p:blipFill>
        <p:spPr>
          <a:xfrm>
            <a:off x="9869210" y="1875711"/>
            <a:ext cx="4002405" cy="3140750"/>
          </a:xfrm>
          <a:prstGeom prst="rect">
            <a:avLst/>
          </a:prstGeom>
        </p:spPr>
      </p:pic>
      <p:sp>
        <p:nvSpPr>
          <p:cNvPr id="10" name="Text 5"/>
          <p:cNvSpPr/>
          <p:nvPr/>
        </p:nvSpPr>
        <p:spPr>
          <a:xfrm>
            <a:off x="9869210" y="5264706"/>
            <a:ext cx="2758678" cy="344805"/>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KDE</a:t>
            </a:r>
            <a:endParaRPr lang="en-US" sz="2150" dirty="0"/>
          </a:p>
        </p:txBody>
      </p:sp>
      <p:sp>
        <p:nvSpPr>
          <p:cNvPr id="11" name="Text 6"/>
          <p:cNvSpPr/>
          <p:nvPr/>
        </p:nvSpPr>
        <p:spPr>
          <a:xfrm>
            <a:off x="9869210" y="5830133"/>
            <a:ext cx="4002405" cy="353139"/>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6051590" cy="574715"/>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GENDER DISTRIBUTION :</a:t>
            </a:r>
            <a:endParaRPr lang="en-US" sz="3600" dirty="0"/>
          </a:p>
        </p:txBody>
      </p:sp>
      <p:pic>
        <p:nvPicPr>
          <p:cNvPr id="3" name="Image 0" descr="preencoded.png"/>
          <p:cNvPicPr>
            <a:picLocks noChangeAspect="1"/>
          </p:cNvPicPr>
          <p:nvPr/>
        </p:nvPicPr>
        <p:blipFill>
          <a:blip r:embed="rId3"/>
          <a:stretch>
            <a:fillRect/>
          </a:stretch>
        </p:blipFill>
        <p:spPr>
          <a:xfrm>
            <a:off x="643652" y="1563053"/>
            <a:ext cx="4316849" cy="4731068"/>
          </a:xfrm>
          <a:prstGeom prst="rect">
            <a:avLst/>
          </a:prstGeom>
        </p:spPr>
      </p:pic>
      <p:sp>
        <p:nvSpPr>
          <p:cNvPr id="4" name="Text 1"/>
          <p:cNvSpPr/>
          <p:nvPr/>
        </p:nvSpPr>
        <p:spPr>
          <a:xfrm>
            <a:off x="643652" y="6500932"/>
            <a:ext cx="2298859" cy="287298"/>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PIE CHART</a:t>
            </a:r>
            <a:endParaRPr lang="en-US" sz="1800" dirty="0"/>
          </a:p>
        </p:txBody>
      </p:sp>
      <p:sp>
        <p:nvSpPr>
          <p:cNvPr id="5" name="Text 2"/>
          <p:cNvSpPr/>
          <p:nvPr/>
        </p:nvSpPr>
        <p:spPr>
          <a:xfrm>
            <a:off x="643652" y="6972062"/>
            <a:ext cx="6448544" cy="588645"/>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GENDER SHOWS THAT MALES TEND TO HAVE A WIDER RANGE OF APPLICANTS BUT NOT VERY WIDE</a:t>
            </a:r>
            <a:endParaRPr lang="en-US" sz="2000" dirty="0"/>
          </a:p>
        </p:txBody>
      </p:sp>
      <p:pic>
        <p:nvPicPr>
          <p:cNvPr id="6" name="Image 1" descr="preencoded.png"/>
          <p:cNvPicPr>
            <a:picLocks noChangeAspect="1"/>
          </p:cNvPicPr>
          <p:nvPr/>
        </p:nvPicPr>
        <p:blipFill>
          <a:blip r:embed="rId4"/>
          <a:stretch>
            <a:fillRect/>
          </a:stretch>
        </p:blipFill>
        <p:spPr>
          <a:xfrm>
            <a:off x="7548443" y="1563053"/>
            <a:ext cx="5026938" cy="4106108"/>
          </a:xfrm>
          <a:prstGeom prst="rect">
            <a:avLst/>
          </a:prstGeom>
        </p:spPr>
      </p:pic>
      <p:sp>
        <p:nvSpPr>
          <p:cNvPr id="7" name="Text 3"/>
          <p:cNvSpPr/>
          <p:nvPr/>
        </p:nvSpPr>
        <p:spPr>
          <a:xfrm>
            <a:off x="7548443" y="5875973"/>
            <a:ext cx="2298859" cy="287298"/>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8" name="Text 4"/>
          <p:cNvSpPr/>
          <p:nvPr/>
        </p:nvSpPr>
        <p:spPr>
          <a:xfrm>
            <a:off x="7548443" y="6347103"/>
            <a:ext cx="6445806" cy="294323"/>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GENDER AND LOAN STATUS</a:t>
            </a:r>
            <a:endParaRPr lang="en-US" sz="2000" dirty="0"/>
          </a:p>
        </p:txBody>
      </p:sp>
      <p:sp>
        <p:nvSpPr>
          <p:cNvPr id="9" name="Text 5"/>
          <p:cNvSpPr/>
          <p:nvPr/>
        </p:nvSpPr>
        <p:spPr>
          <a:xfrm>
            <a:off x="7548443" y="6806922"/>
            <a:ext cx="6445806" cy="588645"/>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GENDER AND LOAN STATUS SHOWS THAT MALES HAVE A HIGHER CHANCE OF NOT REPAYING THE LOAN</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4119" y="452080"/>
            <a:ext cx="6194584" cy="512564"/>
          </a:xfrm>
          <a:prstGeom prst="rect">
            <a:avLst/>
          </a:prstGeom>
          <a:noFill/>
          <a:ln/>
        </p:spPr>
        <p:txBody>
          <a:bodyPr wrap="none" lIns="0" tIns="0" rIns="0" bIns="0" rtlCol="0" anchor="t"/>
          <a:lstStyle/>
          <a:p>
            <a:pPr marL="0" indent="0" algn="l">
              <a:lnSpc>
                <a:spcPts val="4000"/>
              </a:lnSpc>
              <a:buNone/>
            </a:pPr>
            <a:r>
              <a:rPr lang="en-US" sz="3200" b="1" dirty="0">
                <a:solidFill>
                  <a:srgbClr val="151617"/>
                </a:solidFill>
                <a:latin typeface="Montserrat Black" pitchFamily="34" charset="0"/>
                <a:ea typeface="Montserrat Black" pitchFamily="34" charset="-122"/>
                <a:cs typeface="Montserrat Black" pitchFamily="34" charset="-120"/>
              </a:rPr>
              <a:t>EDUCATION DISTRIBUTION :</a:t>
            </a:r>
            <a:endParaRPr lang="en-US" sz="3200" dirty="0"/>
          </a:p>
        </p:txBody>
      </p:sp>
      <p:pic>
        <p:nvPicPr>
          <p:cNvPr id="3" name="Image 0" descr="preencoded.png"/>
          <p:cNvPicPr>
            <a:picLocks noChangeAspect="1"/>
          </p:cNvPicPr>
          <p:nvPr/>
        </p:nvPicPr>
        <p:blipFill>
          <a:blip r:embed="rId3"/>
          <a:stretch>
            <a:fillRect/>
          </a:stretch>
        </p:blipFill>
        <p:spPr>
          <a:xfrm>
            <a:off x="574119" y="1395055"/>
            <a:ext cx="4520089" cy="2728674"/>
          </a:xfrm>
          <a:prstGeom prst="rect">
            <a:avLst/>
          </a:prstGeom>
        </p:spPr>
      </p:pic>
      <p:sp>
        <p:nvSpPr>
          <p:cNvPr id="4" name="Text 1"/>
          <p:cNvSpPr/>
          <p:nvPr/>
        </p:nvSpPr>
        <p:spPr>
          <a:xfrm>
            <a:off x="574119" y="4308158"/>
            <a:ext cx="2050494" cy="256223"/>
          </a:xfrm>
          <a:prstGeom prst="rect">
            <a:avLst/>
          </a:prstGeom>
          <a:noFill/>
          <a:ln/>
        </p:spPr>
        <p:txBody>
          <a:bodyPr wrap="none" lIns="0" tIns="0" rIns="0" bIns="0" rtlCol="0" anchor="t"/>
          <a:lstStyle/>
          <a:p>
            <a:pPr marL="0" indent="0" algn="l">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BAR CHART</a:t>
            </a:r>
            <a:endParaRPr lang="en-US" sz="2000" dirty="0"/>
          </a:p>
        </p:txBody>
      </p:sp>
      <p:sp>
        <p:nvSpPr>
          <p:cNvPr id="5" name="Text 2"/>
          <p:cNvSpPr/>
          <p:nvPr/>
        </p:nvSpPr>
        <p:spPr>
          <a:xfrm>
            <a:off x="574119" y="4728329"/>
            <a:ext cx="6541056" cy="524828"/>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OF EDUCATION SHOWS THAT MOST APPLICANTS EDUCATIONAL BACKGROUND 1. BACHELOR FOLLOWED BY (ASSOCIATE AND HIGH SCHOOL)</a:t>
            </a:r>
            <a:endParaRPr lang="en-US" sz="2000" dirty="0"/>
          </a:p>
        </p:txBody>
      </p:sp>
      <p:pic>
        <p:nvPicPr>
          <p:cNvPr id="6" name="Image 1" descr="preencoded.png"/>
          <p:cNvPicPr>
            <a:picLocks noChangeAspect="1"/>
          </p:cNvPicPr>
          <p:nvPr/>
        </p:nvPicPr>
        <p:blipFill>
          <a:blip r:embed="rId4"/>
          <a:stretch>
            <a:fillRect/>
          </a:stretch>
        </p:blipFill>
        <p:spPr>
          <a:xfrm>
            <a:off x="7522845" y="1395055"/>
            <a:ext cx="4826198" cy="4170640"/>
          </a:xfrm>
          <a:prstGeom prst="rect">
            <a:avLst/>
          </a:prstGeom>
        </p:spPr>
      </p:pic>
      <p:sp>
        <p:nvSpPr>
          <p:cNvPr id="7" name="Text 3"/>
          <p:cNvSpPr/>
          <p:nvPr/>
        </p:nvSpPr>
        <p:spPr>
          <a:xfrm>
            <a:off x="7522845" y="5750123"/>
            <a:ext cx="2050494" cy="256223"/>
          </a:xfrm>
          <a:prstGeom prst="rect">
            <a:avLst/>
          </a:prstGeom>
          <a:noFill/>
          <a:ln/>
        </p:spPr>
        <p:txBody>
          <a:bodyPr wrap="none" lIns="0" tIns="0" rIns="0" bIns="0" rtlCol="0" anchor="t"/>
          <a:lstStyle/>
          <a:p>
            <a:pPr marL="0" indent="0" algn="l">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BAR CHART</a:t>
            </a:r>
            <a:endParaRPr lang="en-US" sz="2000" dirty="0"/>
          </a:p>
        </p:txBody>
      </p:sp>
      <p:sp>
        <p:nvSpPr>
          <p:cNvPr id="8" name="Text 4"/>
          <p:cNvSpPr/>
          <p:nvPr/>
        </p:nvSpPr>
        <p:spPr>
          <a:xfrm>
            <a:off x="7522845" y="6170295"/>
            <a:ext cx="6541056" cy="262414"/>
          </a:xfrm>
          <a:prstGeom prst="rect">
            <a:avLst/>
          </a:prstGeom>
          <a:noFill/>
          <a:ln/>
        </p:spPr>
        <p:txBody>
          <a:bodyPr wrap="non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BETWEEN EDUCATION AND LOAN STATUS</a:t>
            </a:r>
            <a:endParaRPr lang="en-US" sz="2000" dirty="0"/>
          </a:p>
        </p:txBody>
      </p:sp>
      <p:sp>
        <p:nvSpPr>
          <p:cNvPr id="9" name="Text 5"/>
          <p:cNvSpPr/>
          <p:nvPr/>
        </p:nvSpPr>
        <p:spPr>
          <a:xfrm>
            <a:off x="7315200" y="6432709"/>
            <a:ext cx="6541056" cy="1049655"/>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BETWEEN EDUCATION AND LOAN STATUS SHOWS THAT MOST APPLICANTS WITH BACHELOR EDUCATIONAL BACKGROUND UNFORTUNATLY COULD NOT REPAY THE LOAN AND ALSO THERE IS A VERY HIGH CHANCE OF NOT REPAYING AT APPLICANTS WITH ASSOCIATE AND HIGH SCHOOL EDUCATIONAL BACKGROUND</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7102" y="492681"/>
            <a:ext cx="5828109" cy="559832"/>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INCOME DISTRIBUTION :</a:t>
            </a:r>
            <a:endParaRPr lang="en-US" sz="3500" dirty="0"/>
          </a:p>
        </p:txBody>
      </p:sp>
      <p:pic>
        <p:nvPicPr>
          <p:cNvPr id="3" name="Image 0" descr="preencoded.png"/>
          <p:cNvPicPr>
            <a:picLocks noChangeAspect="1"/>
          </p:cNvPicPr>
          <p:nvPr/>
        </p:nvPicPr>
        <p:blipFill>
          <a:blip r:embed="rId3"/>
          <a:stretch>
            <a:fillRect/>
          </a:stretch>
        </p:blipFill>
        <p:spPr>
          <a:xfrm>
            <a:off x="627102" y="1522809"/>
            <a:ext cx="3145512" cy="3083481"/>
          </a:xfrm>
          <a:prstGeom prst="rect">
            <a:avLst/>
          </a:prstGeom>
        </p:spPr>
      </p:pic>
      <p:sp>
        <p:nvSpPr>
          <p:cNvPr id="4" name="Text 1"/>
          <p:cNvSpPr/>
          <p:nvPr/>
        </p:nvSpPr>
        <p:spPr>
          <a:xfrm>
            <a:off x="627102" y="4807863"/>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HISTOGRAM</a:t>
            </a:r>
            <a:endParaRPr lang="en-US" sz="1750" dirty="0"/>
          </a:p>
        </p:txBody>
      </p:sp>
      <p:sp>
        <p:nvSpPr>
          <p:cNvPr id="5" name="Text 2"/>
          <p:cNvSpPr/>
          <p:nvPr/>
        </p:nvSpPr>
        <p:spPr>
          <a:xfrm>
            <a:off x="627102" y="5266849"/>
            <a:ext cx="4166949" cy="573405"/>
          </a:xfrm>
          <a:prstGeom prst="rect">
            <a:avLst/>
          </a:prstGeom>
          <a:noFill/>
          <a:ln/>
        </p:spPr>
        <p:txBody>
          <a:bodyPr wrap="squar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OF INCOME SHOWS THAT MOST APPLICANTS HAVE AN INCOME OF 800,000</a:t>
            </a:r>
            <a:endParaRPr lang="en-US" sz="2000" dirty="0"/>
          </a:p>
        </p:txBody>
      </p:sp>
      <p:pic>
        <p:nvPicPr>
          <p:cNvPr id="6" name="Image 1" descr="preencoded.png"/>
          <p:cNvPicPr>
            <a:picLocks noChangeAspect="1"/>
          </p:cNvPicPr>
          <p:nvPr/>
        </p:nvPicPr>
        <p:blipFill>
          <a:blip r:embed="rId4"/>
          <a:stretch>
            <a:fillRect/>
          </a:stretch>
        </p:blipFill>
        <p:spPr>
          <a:xfrm>
            <a:off x="5238631" y="1522809"/>
            <a:ext cx="3145512" cy="2524125"/>
          </a:xfrm>
          <a:prstGeom prst="rect">
            <a:avLst/>
          </a:prstGeom>
        </p:spPr>
      </p:pic>
      <p:sp>
        <p:nvSpPr>
          <p:cNvPr id="7" name="Text 3"/>
          <p:cNvSpPr/>
          <p:nvPr/>
        </p:nvSpPr>
        <p:spPr>
          <a:xfrm>
            <a:off x="5238631" y="4248507"/>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KDE</a:t>
            </a:r>
            <a:endParaRPr lang="en-US" sz="1750" dirty="0"/>
          </a:p>
        </p:txBody>
      </p:sp>
      <p:sp>
        <p:nvSpPr>
          <p:cNvPr id="8" name="Text 4"/>
          <p:cNvSpPr/>
          <p:nvPr/>
        </p:nvSpPr>
        <p:spPr>
          <a:xfrm>
            <a:off x="5238631" y="4707493"/>
            <a:ext cx="4166949" cy="286703"/>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9" name="Image 2" descr="preencoded.png"/>
          <p:cNvPicPr>
            <a:picLocks noChangeAspect="1"/>
          </p:cNvPicPr>
          <p:nvPr/>
        </p:nvPicPr>
        <p:blipFill>
          <a:blip r:embed="rId5"/>
          <a:stretch>
            <a:fillRect/>
          </a:stretch>
        </p:blipFill>
        <p:spPr>
          <a:xfrm>
            <a:off x="9850160" y="1522809"/>
            <a:ext cx="4166949" cy="3422213"/>
          </a:xfrm>
          <a:prstGeom prst="rect">
            <a:avLst/>
          </a:prstGeom>
        </p:spPr>
      </p:pic>
      <p:sp>
        <p:nvSpPr>
          <p:cNvPr id="10" name="Text 5"/>
          <p:cNvSpPr/>
          <p:nvPr/>
        </p:nvSpPr>
        <p:spPr>
          <a:xfrm>
            <a:off x="9850160" y="5146596"/>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BOX PLOT</a:t>
            </a:r>
            <a:endParaRPr lang="en-US" sz="1750" dirty="0"/>
          </a:p>
        </p:txBody>
      </p:sp>
      <p:sp>
        <p:nvSpPr>
          <p:cNvPr id="11" name="Text 6"/>
          <p:cNvSpPr/>
          <p:nvPr/>
        </p:nvSpPr>
        <p:spPr>
          <a:xfrm>
            <a:off x="9850160" y="5605582"/>
            <a:ext cx="4166949" cy="559832"/>
          </a:xfrm>
          <a:prstGeom prst="rect">
            <a:avLst/>
          </a:prstGeom>
          <a:noFill/>
          <a:ln/>
        </p:spPr>
        <p:txBody>
          <a:bodyPr wrap="squar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BETWEEN INCOME AND LOAN STATUS</a:t>
            </a:r>
            <a:endParaRPr lang="en-US" sz="1750" dirty="0"/>
          </a:p>
        </p:txBody>
      </p:sp>
      <p:sp>
        <p:nvSpPr>
          <p:cNvPr id="12" name="Text 7"/>
          <p:cNvSpPr/>
          <p:nvPr/>
        </p:nvSpPr>
        <p:spPr>
          <a:xfrm>
            <a:off x="9850160" y="6344483"/>
            <a:ext cx="2239685" cy="279916"/>
          </a:xfrm>
          <a:prstGeom prst="rect">
            <a:avLst/>
          </a:prstGeom>
          <a:noFill/>
          <a:ln/>
        </p:spPr>
        <p:txBody>
          <a:bodyPr wrap="none" lIns="0" tIns="0" rIns="0" bIns="0" rtlCol="0" anchor="t"/>
          <a:lstStyle/>
          <a:p>
            <a:pPr marL="0" indent="0" algn="l">
              <a:lnSpc>
                <a:spcPts val="2200"/>
              </a:lnSpc>
              <a:buNone/>
            </a:pPr>
            <a:endParaRPr lang="en-US" sz="1750" dirty="0"/>
          </a:p>
        </p:txBody>
      </p:sp>
      <p:sp>
        <p:nvSpPr>
          <p:cNvPr id="13" name="Text 8"/>
          <p:cNvSpPr/>
          <p:nvPr/>
        </p:nvSpPr>
        <p:spPr>
          <a:xfrm>
            <a:off x="9850159" y="6344483"/>
            <a:ext cx="4166949" cy="1146810"/>
          </a:xfrm>
          <a:prstGeom prst="rect">
            <a:avLst/>
          </a:prstGeom>
          <a:noFill/>
          <a:ln/>
        </p:spPr>
        <p:txBody>
          <a:bodyPr wrap="squar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BETWEEN INCOME AND LOAN STATUS SOME APPLICANTS HAVE EXTREMELY HIGH INCOME VALUES (like 5–7 million), WHICH ARE LIKELY EXTREME OUTLIERS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9140" y="580668"/>
            <a:ext cx="8063865" cy="659844"/>
          </a:xfrm>
          <a:prstGeom prst="rect">
            <a:avLst/>
          </a:prstGeom>
          <a:noFill/>
          <a:ln/>
        </p:spPr>
        <p:txBody>
          <a:bodyPr wrap="none" lIns="0" tIns="0" rIns="0" bIns="0" rtlCol="0" anchor="t"/>
          <a:lstStyle/>
          <a:p>
            <a:pPr marL="0" indent="0" algn="l">
              <a:lnSpc>
                <a:spcPts val="5150"/>
              </a:lnSpc>
              <a:buNone/>
            </a:pPr>
            <a:r>
              <a:rPr lang="en-US" sz="4150" b="1" dirty="0">
                <a:solidFill>
                  <a:srgbClr val="151617"/>
                </a:solidFill>
                <a:latin typeface="Montserrat Black" pitchFamily="34" charset="0"/>
                <a:ea typeface="Montserrat Black" pitchFamily="34" charset="-122"/>
                <a:cs typeface="Montserrat Black" pitchFamily="34" charset="-120"/>
              </a:rPr>
              <a:t>EMPLOYMENT EXPERIENCE :</a:t>
            </a:r>
            <a:endParaRPr lang="en-US" sz="4150" dirty="0"/>
          </a:p>
        </p:txBody>
      </p:sp>
      <p:pic>
        <p:nvPicPr>
          <p:cNvPr id="3" name="Image 0" descr="preencoded.png"/>
          <p:cNvPicPr>
            <a:picLocks noChangeAspect="1"/>
          </p:cNvPicPr>
          <p:nvPr/>
        </p:nvPicPr>
        <p:blipFill>
          <a:blip r:embed="rId3"/>
          <a:stretch>
            <a:fillRect/>
          </a:stretch>
        </p:blipFill>
        <p:spPr>
          <a:xfrm>
            <a:off x="739140" y="1794748"/>
            <a:ext cx="4040148" cy="3960495"/>
          </a:xfrm>
          <a:prstGeom prst="rect">
            <a:avLst/>
          </a:prstGeom>
        </p:spPr>
      </p:pic>
      <p:sp>
        <p:nvSpPr>
          <p:cNvPr id="4" name="Text 1"/>
          <p:cNvSpPr/>
          <p:nvPr/>
        </p:nvSpPr>
        <p:spPr>
          <a:xfrm>
            <a:off x="739140" y="5992773"/>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HISTOGRAM</a:t>
            </a:r>
            <a:endParaRPr lang="en-US" sz="2050" dirty="0"/>
          </a:p>
        </p:txBody>
      </p:sp>
      <p:sp>
        <p:nvSpPr>
          <p:cNvPr id="5" name="Text 2"/>
          <p:cNvSpPr/>
          <p:nvPr/>
        </p:nvSpPr>
        <p:spPr>
          <a:xfrm>
            <a:off x="739140" y="6533793"/>
            <a:ext cx="4040148" cy="1013698"/>
          </a:xfrm>
          <a:prstGeom prst="rect">
            <a:avLst/>
          </a:prstGeom>
          <a:noFill/>
          <a:ln/>
        </p:spPr>
        <p:txBody>
          <a:bodyPr wrap="squar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DISTRIBUTION OF YEARS OF EXPERIENCE SHOWS THAT MOST APPLICANTS HAVE 10 YEARS OF EXPERIENCE</a:t>
            </a:r>
            <a:endParaRPr lang="en-US" sz="2000" dirty="0"/>
          </a:p>
        </p:txBody>
      </p:sp>
      <p:pic>
        <p:nvPicPr>
          <p:cNvPr id="6" name="Image 1" descr="preencoded.png"/>
          <p:cNvPicPr>
            <a:picLocks noChangeAspect="1"/>
          </p:cNvPicPr>
          <p:nvPr/>
        </p:nvPicPr>
        <p:blipFill>
          <a:blip r:embed="rId4"/>
          <a:stretch>
            <a:fillRect/>
          </a:stretch>
        </p:blipFill>
        <p:spPr>
          <a:xfrm>
            <a:off x="5301972" y="1794748"/>
            <a:ext cx="4040148" cy="3191351"/>
          </a:xfrm>
          <a:prstGeom prst="rect">
            <a:avLst/>
          </a:prstGeom>
        </p:spPr>
      </p:pic>
      <p:sp>
        <p:nvSpPr>
          <p:cNvPr id="7" name="Text 3"/>
          <p:cNvSpPr/>
          <p:nvPr/>
        </p:nvSpPr>
        <p:spPr>
          <a:xfrm>
            <a:off x="5301972" y="5223629"/>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KDE</a:t>
            </a:r>
            <a:endParaRPr lang="en-US" sz="2050" dirty="0"/>
          </a:p>
        </p:txBody>
      </p:sp>
      <p:sp>
        <p:nvSpPr>
          <p:cNvPr id="8" name="Text 4"/>
          <p:cNvSpPr/>
          <p:nvPr/>
        </p:nvSpPr>
        <p:spPr>
          <a:xfrm>
            <a:off x="5301972" y="5764649"/>
            <a:ext cx="4040148" cy="337899"/>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9" name="Image 2" descr="preencoded.png"/>
          <p:cNvPicPr>
            <a:picLocks noChangeAspect="1"/>
          </p:cNvPicPr>
          <p:nvPr/>
        </p:nvPicPr>
        <p:blipFill>
          <a:blip r:embed="rId5"/>
          <a:stretch>
            <a:fillRect/>
          </a:stretch>
        </p:blipFill>
        <p:spPr>
          <a:xfrm>
            <a:off x="10294739" y="1757958"/>
            <a:ext cx="3180278" cy="2534126"/>
          </a:xfrm>
          <a:prstGeom prst="rect">
            <a:avLst/>
          </a:prstGeom>
        </p:spPr>
      </p:pic>
      <p:sp>
        <p:nvSpPr>
          <p:cNvPr id="10" name="Text 5"/>
          <p:cNvSpPr/>
          <p:nvPr/>
        </p:nvSpPr>
        <p:spPr>
          <a:xfrm>
            <a:off x="9864804" y="4703921"/>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BOX PLOT</a:t>
            </a:r>
            <a:endParaRPr lang="en-US" sz="2050" dirty="0"/>
          </a:p>
        </p:txBody>
      </p:sp>
      <p:sp>
        <p:nvSpPr>
          <p:cNvPr id="11" name="Text 6"/>
          <p:cNvSpPr/>
          <p:nvPr/>
        </p:nvSpPr>
        <p:spPr>
          <a:xfrm>
            <a:off x="9851112" y="5234404"/>
            <a:ext cx="4040148" cy="337899"/>
          </a:xfrm>
          <a:prstGeom prst="rect">
            <a:avLst/>
          </a:prstGeom>
          <a:noFill/>
          <a:ln/>
        </p:spPr>
        <p:txBody>
          <a:bodyPr wrap="non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BETWEEN EXPERIEMENT AND LOAN STATUS</a:t>
            </a:r>
            <a:endParaRPr lang="en-US" sz="2000" dirty="0"/>
          </a:p>
        </p:txBody>
      </p:sp>
      <p:sp>
        <p:nvSpPr>
          <p:cNvPr id="12" name="Text 7"/>
          <p:cNvSpPr/>
          <p:nvPr/>
        </p:nvSpPr>
        <p:spPr>
          <a:xfrm>
            <a:off x="9864804" y="5772864"/>
            <a:ext cx="4040148" cy="1689497"/>
          </a:xfrm>
          <a:prstGeom prst="rect">
            <a:avLst/>
          </a:prstGeom>
          <a:noFill/>
          <a:ln/>
        </p:spPr>
        <p:txBody>
          <a:bodyPr wrap="squar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DISTRIBUTION BETWEEN YEARS OF EXPERIENCE AND LOAN STATUS SHOWS THAT YEARS OF EXPERIENCE GENERAL DISTRIBUTIONIS IS SIMILAR FOR BOTH LOAN STATUS GROUPS</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TotalTime>
  <Words>1204</Words>
  <Application>Microsoft Macintosh PowerPoint</Application>
  <PresentationFormat>Custom</PresentationFormat>
  <Paragraphs>170</Paragraphs>
  <Slides>30</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Inconsolata</vt:lpstr>
      <vt:lpstr>Montserrat</vt:lpstr>
      <vt:lpstr>Montserrat Black</vt:lpstr>
      <vt:lpstr>Arial</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malk emad</cp:lastModifiedBy>
  <cp:revision>3</cp:revision>
  <dcterms:created xsi:type="dcterms:W3CDTF">2025-07-03T07:31:07Z</dcterms:created>
  <dcterms:modified xsi:type="dcterms:W3CDTF">2025-07-03T09:00:14Z</dcterms:modified>
</cp:coreProperties>
</file>